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59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5143500" type="screen16x9"/>
  <p:notesSz cx="6858000" cy="9144000"/>
  <p:embeddedFontLst>
    <p:embeddedFont>
      <p:font typeface="Nunito" pitchFamily="2" charset="77"/>
      <p:regular r:id="rId30"/>
      <p:bold r:id="rId31"/>
      <p:italic r:id="rId32"/>
      <p:boldItalic r:id="rId33"/>
    </p:embeddedFont>
    <p:embeddedFont>
      <p:font typeface="Nunito Light" pitchFamily="2" charset="77"/>
      <p:regular r:id="rId34"/>
      <p:bold r:id="rId35"/>
      <p:italic r:id="rId36"/>
      <p:boldItalic r:id="rId37"/>
    </p:embeddedFont>
    <p:embeddedFont>
      <p:font typeface="Roboto Mono" pitchFamily="2" charset="0"/>
      <p:regular r:id="rId38"/>
      <p:bold r:id="rId39"/>
      <p:italic r:id="rId40"/>
      <p:boldItalic r:id="rId41"/>
    </p:embeddedFont>
    <p:embeddedFont>
      <p:font typeface="Roboto Mono Light" pitchFamily="2" charset="0"/>
      <p:regular r:id="rId42"/>
      <p:bold r:id="rId43"/>
      <p:italic r:id="rId44"/>
      <p:boldItalic r:id="rId45"/>
    </p:embeddedFont>
    <p:embeddedFont>
      <p:font typeface="Roboto Mono Medium" pitchFamily="2" charset="0"/>
      <p:regular r:id="rId46"/>
      <p:bold r:id="rId47"/>
      <p:italic r:id="rId48"/>
      <p:boldItalic r:id="rId49"/>
    </p:embeddedFont>
    <p:embeddedFont>
      <p:font typeface="Trebuchet MS" panose="020B0703020202090204" pitchFamily="34" charset="0"/>
      <p:regular r:id="rId50"/>
      <p:bold r:id="rId51"/>
      <p:italic r:id="rId52"/>
      <p:boldItalic r:id="rId5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1D6BCED-8D6E-4165-AA72-FFFC051DCA92}">
  <a:tblStyle styleId="{81D6BCED-8D6E-4165-AA72-FFFC051DCA9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0B982F5-E495-4C94-A6C3-4A523D6E272D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70860"/>
  </p:normalViewPr>
  <p:slideViewPr>
    <p:cSldViewPr snapToGrid="0">
      <p:cViewPr varScale="1">
        <p:scale>
          <a:sx n="128" d="100"/>
          <a:sy n="128" d="100"/>
        </p:scale>
        <p:origin x="624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font" Target="fonts/font21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font" Target="fonts/font24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font" Target="fonts/font2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78e7e9aed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78e7e9aed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7a9ead8a40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7a9ead8a40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79062b17f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79062b17fb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78e7e9aed5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78e7e9aed5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79062b17fb_0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79062b17fb_0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79062b17fb_0_2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79062b17fb_0_2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79062b17fb_0_4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79062b17fb_0_4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79062b17fb_0_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79062b17fb_0_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78e7e9aed5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78e7e9aed5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79062b17fb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79062b17fb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73ff28f600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73ff28f600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78e7e9aed5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78e7e9aed5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79062b17fb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Google Shape;591;g79062b17fb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7a627c45ee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Google Shape;600;g7a627c45ee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78e7e9aed5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78e7e9aed5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g78f89ca143_1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Google Shape;617;g78f89ca143_1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g78e7e9aed5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2" name="Google Shape;632;g78e7e9aed5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Conditionals are iffy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g78e7e9aed5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9" name="Google Shape;639;g78e7e9aed5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g78e7e9aed5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8" name="Google Shape;648;g78e7e9aed5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7a90320041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7a90320041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7a9032004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7a9032004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a9ead8a4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7a9ead8a4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78e7e9aed5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78e7e9aed5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73ff28f600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73ff28f600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8f89ca143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78f89ca143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a627c45ee_0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a627c45ee_0_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PMCC-BioinformaticsCore/janis-bioinformatics/blob/master/setup.py#L27-L31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hyperlink" Target="https://gitter.im/janis-pipelines/community" TargetMode="External"/><Relationship Id="rId9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PMCC-BioinformaticsCore/janis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618745" y="615550"/>
            <a:ext cx="3327000" cy="10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Trebuchet MS"/>
                <a:ea typeface="Trebuchet MS"/>
                <a:cs typeface="Trebuchet MS"/>
                <a:sym typeface="Trebuchet MS"/>
              </a:rPr>
              <a:t>Janis</a:t>
            </a:r>
            <a:endParaRPr b="1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618750" y="2383188"/>
            <a:ext cx="2083200" cy="39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Nunito Light"/>
                <a:ea typeface="Nunito Light"/>
                <a:cs typeface="Nunito Light"/>
                <a:sym typeface="Nunito Light"/>
              </a:rPr>
              <a:t>Michael Franklin</a:t>
            </a:r>
            <a:endParaRPr sz="1800">
              <a:solidFill>
                <a:schemeClr val="accent1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618750" y="2778300"/>
            <a:ext cx="4784400" cy="99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>
                <a:solidFill>
                  <a:srgbClr val="999999"/>
                </a:solidFill>
                <a:latin typeface="Nunito Light"/>
                <a:ea typeface="Nunito Light"/>
                <a:cs typeface="Nunito Light"/>
                <a:sym typeface="Nunito Light"/>
              </a:rPr>
              <a:t>University of Melbourne / Peter MacCallum Cancer Centre</a:t>
            </a:r>
            <a:endParaRPr i="1">
              <a:solidFill>
                <a:srgbClr val="999999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>
                <a:solidFill>
                  <a:srgbClr val="999999"/>
                </a:solidFill>
                <a:latin typeface="Nunito Light"/>
                <a:ea typeface="Nunito Light"/>
                <a:cs typeface="Nunito Light"/>
                <a:sym typeface="Nunito Light"/>
              </a:rPr>
              <a:t>Melbourne, Australia</a:t>
            </a:r>
            <a:endParaRPr i="1">
              <a:solidFill>
                <a:srgbClr val="999999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999999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>
                <a:solidFill>
                  <a:srgbClr val="999999"/>
                </a:solidFill>
                <a:latin typeface="Nunito Light"/>
                <a:ea typeface="Nunito Light"/>
                <a:cs typeface="Nunito Light"/>
                <a:sym typeface="Nunito Light"/>
              </a:rPr>
              <a:t>December, ABACBS 2019</a:t>
            </a:r>
            <a:endParaRPr i="1">
              <a:solidFill>
                <a:srgbClr val="999999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7637" y="4265150"/>
            <a:ext cx="1743946" cy="677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26750" y="4353550"/>
            <a:ext cx="1798127" cy="52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9100" y="4265150"/>
            <a:ext cx="677100" cy="67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0751" y="4338963"/>
            <a:ext cx="1790835" cy="52947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 txBox="1"/>
          <p:nvPr/>
        </p:nvSpPr>
        <p:spPr>
          <a:xfrm>
            <a:off x="618754" y="1699150"/>
            <a:ext cx="52530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i="1">
                <a:solidFill>
                  <a:schemeClr val="accent1"/>
                </a:solidFill>
                <a:latin typeface="Nunito Light"/>
                <a:ea typeface="Nunito Light"/>
                <a:cs typeface="Nunito Light"/>
                <a:sym typeface="Nunito Light"/>
              </a:rPr>
              <a:t>A Python framework for portable pipelines</a:t>
            </a:r>
            <a:endParaRPr sz="1800" i="1">
              <a:solidFill>
                <a:schemeClr val="accent1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sp>
        <p:nvSpPr>
          <p:cNvPr id="62" name="Google Shape;62;p13"/>
          <p:cNvSpPr txBox="1">
            <a:spLocks noGrp="1"/>
          </p:cNvSpPr>
          <p:nvPr>
            <p:ph type="sldNum" idx="12"/>
          </p:nvPr>
        </p:nvSpPr>
        <p:spPr>
          <a:xfrm>
            <a:off x="848200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2"/>
          <p:cNvSpPr txBox="1">
            <a:spLocks noGrp="1"/>
          </p:cNvSpPr>
          <p:nvPr>
            <p:ph type="body" idx="1"/>
          </p:nvPr>
        </p:nvSpPr>
        <p:spPr>
          <a:xfrm>
            <a:off x="311700" y="1304875"/>
            <a:ext cx="4260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Python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framework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simple API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build workflow using Janis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type-safe 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connections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 sz="18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Generates</a:t>
            </a:r>
            <a:r>
              <a:rPr lang="en-GB" sz="1800">
                <a:latin typeface="Nunito"/>
                <a:ea typeface="Nunito"/>
                <a:cs typeface="Nunito"/>
                <a:sym typeface="Nunito"/>
              </a:rPr>
              <a:t> CWL and WDL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Registry of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tools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and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types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unix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bioinformatics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81" name="Google Shape;18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2550" y="1716113"/>
            <a:ext cx="3604374" cy="271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33337" y="715463"/>
            <a:ext cx="3882801" cy="943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6025" y="509175"/>
            <a:ext cx="1777469" cy="651452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2050500" cy="154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Syntax</a:t>
            </a:r>
            <a:br>
              <a:rPr lang="en-GB">
                <a:latin typeface="Trebuchet MS"/>
                <a:ea typeface="Trebuchet MS"/>
                <a:cs typeface="Trebuchet MS"/>
                <a:sym typeface="Trebuchet MS"/>
              </a:rPr>
            </a:b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command tool</a:t>
            </a:r>
            <a:endParaRPr sz="18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221" name="Google Shape;221;p24"/>
          <p:cNvCxnSpPr/>
          <p:nvPr/>
        </p:nvCxnSpPr>
        <p:spPr>
          <a:xfrm>
            <a:off x="349800" y="1059650"/>
            <a:ext cx="12582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2" name="Google Shape;222;p24"/>
          <p:cNvSpPr txBox="1"/>
          <p:nvPr/>
        </p:nvSpPr>
        <p:spPr>
          <a:xfrm>
            <a:off x="4116150" y="739050"/>
            <a:ext cx="4905000" cy="7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0077AA"/>
                </a:solidFill>
                <a:latin typeface="Roboto Mono"/>
                <a:ea typeface="Roboto Mono"/>
                <a:cs typeface="Roboto Mono"/>
                <a:sym typeface="Roboto Mono"/>
              </a:rPr>
              <a:t>import</a:t>
            </a:r>
            <a:r>
              <a:rPr lang="en-GB"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janis </a:t>
            </a:r>
            <a:r>
              <a:rPr lang="en-GB" sz="1000">
                <a:solidFill>
                  <a:srgbClr val="0077AA"/>
                </a:solidFill>
                <a:latin typeface="Roboto Mono"/>
                <a:ea typeface="Roboto Mono"/>
                <a:cs typeface="Roboto Mono"/>
                <a:sym typeface="Roboto Mono"/>
              </a:rPr>
              <a:t>as</a:t>
            </a:r>
            <a:r>
              <a:rPr lang="en-GB"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j</a:t>
            </a:r>
            <a:endParaRPr sz="10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0077AA"/>
                </a:solidFill>
                <a:latin typeface="Roboto Mono"/>
                <a:ea typeface="Roboto Mono"/>
                <a:cs typeface="Roboto Mono"/>
                <a:sym typeface="Roboto Mono"/>
              </a:rPr>
              <a:t>from</a:t>
            </a:r>
            <a:r>
              <a:rPr lang="en-GB"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janis</a:t>
            </a:r>
            <a:r>
              <a:rPr lang="en-GB" sz="10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.</a:t>
            </a:r>
            <a:r>
              <a:rPr lang="en-GB"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data_types </a:t>
            </a:r>
            <a:r>
              <a:rPr lang="en-GB" sz="1000">
                <a:solidFill>
                  <a:srgbClr val="0077AA"/>
                </a:solidFill>
                <a:latin typeface="Roboto Mono"/>
                <a:ea typeface="Roboto Mono"/>
                <a:cs typeface="Roboto Mono"/>
                <a:sym typeface="Roboto Mono"/>
              </a:rPr>
              <a:t>import</a:t>
            </a:r>
            <a:r>
              <a:rPr lang="en-GB"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FastaWithDict</a:t>
            </a:r>
            <a:r>
              <a:rPr lang="en-GB" sz="10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  <a:r>
              <a:rPr lang="en-GB"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FastqGzPair, Sam</a:t>
            </a:r>
            <a:endParaRPr sz="10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BwaMem_0_7_15 </a:t>
            </a:r>
            <a:r>
              <a:rPr lang="en-GB" sz="1150">
                <a:solidFill>
                  <a:srgbClr val="A67F59"/>
                </a:solidFill>
                <a:latin typeface="Roboto Mono"/>
                <a:ea typeface="Roboto Mono"/>
                <a:cs typeface="Roboto Mono"/>
                <a:sym typeface="Roboto Mono"/>
              </a:rPr>
              <a:t>=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j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.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CommandToolBuilder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(</a:t>
            </a:r>
            <a:endParaRPr sz="115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223" name="Google Shape;223;p24"/>
          <p:cNvSpPr/>
          <p:nvPr/>
        </p:nvSpPr>
        <p:spPr>
          <a:xfrm>
            <a:off x="3930100" y="824200"/>
            <a:ext cx="62100" cy="722100"/>
          </a:xfrm>
          <a:prstGeom prst="leftBracket">
            <a:avLst>
              <a:gd name="adj" fmla="val 8333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24"/>
          <p:cNvSpPr txBox="1"/>
          <p:nvPr/>
        </p:nvSpPr>
        <p:spPr>
          <a:xfrm>
            <a:off x="2429513" y="788938"/>
            <a:ext cx="1131000" cy="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Declaration</a:t>
            </a: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5" name="Google Shape;225;p24"/>
          <p:cNvSpPr/>
          <p:nvPr/>
        </p:nvSpPr>
        <p:spPr>
          <a:xfrm>
            <a:off x="3930100" y="3676925"/>
            <a:ext cx="62100" cy="655200"/>
          </a:xfrm>
          <a:prstGeom prst="leftBracket">
            <a:avLst>
              <a:gd name="adj" fmla="val 8333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24"/>
          <p:cNvSpPr txBox="1"/>
          <p:nvPr/>
        </p:nvSpPr>
        <p:spPr>
          <a:xfrm>
            <a:off x="2147528" y="3801125"/>
            <a:ext cx="1413000" cy="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Version</a:t>
            </a: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7" name="Google Shape;227;p24"/>
          <p:cNvSpPr/>
          <p:nvPr/>
        </p:nvSpPr>
        <p:spPr>
          <a:xfrm>
            <a:off x="3930100" y="3306500"/>
            <a:ext cx="62100" cy="252300"/>
          </a:xfrm>
          <a:prstGeom prst="leftBracket">
            <a:avLst>
              <a:gd name="adj" fmla="val 8333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24"/>
          <p:cNvSpPr txBox="1"/>
          <p:nvPr/>
        </p:nvSpPr>
        <p:spPr>
          <a:xfrm>
            <a:off x="2147528" y="3233150"/>
            <a:ext cx="1413000" cy="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Outputs</a:t>
            </a: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9" name="Google Shape;229;p24"/>
          <p:cNvSpPr/>
          <p:nvPr/>
        </p:nvSpPr>
        <p:spPr>
          <a:xfrm>
            <a:off x="3930100" y="2422575"/>
            <a:ext cx="62100" cy="774900"/>
          </a:xfrm>
          <a:prstGeom prst="leftBracket">
            <a:avLst>
              <a:gd name="adj" fmla="val 8333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24"/>
          <p:cNvSpPr txBox="1"/>
          <p:nvPr/>
        </p:nvSpPr>
        <p:spPr>
          <a:xfrm>
            <a:off x="2147528" y="2606613"/>
            <a:ext cx="1413000" cy="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Inputs</a:t>
            </a: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1" name="Google Shape;231;p24"/>
          <p:cNvSpPr/>
          <p:nvPr/>
        </p:nvSpPr>
        <p:spPr>
          <a:xfrm>
            <a:off x="3930100" y="2061250"/>
            <a:ext cx="62100" cy="252300"/>
          </a:xfrm>
          <a:prstGeom prst="leftBracket">
            <a:avLst>
              <a:gd name="adj" fmla="val 8333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24"/>
          <p:cNvSpPr txBox="1"/>
          <p:nvPr/>
        </p:nvSpPr>
        <p:spPr>
          <a:xfrm>
            <a:off x="2147528" y="1980088"/>
            <a:ext cx="1413000" cy="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Base command</a:t>
            </a: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3" name="Google Shape;233;p24"/>
          <p:cNvSpPr/>
          <p:nvPr/>
        </p:nvSpPr>
        <p:spPr>
          <a:xfrm>
            <a:off x="3930100" y="1690825"/>
            <a:ext cx="62100" cy="252300"/>
          </a:xfrm>
          <a:prstGeom prst="leftBracket">
            <a:avLst>
              <a:gd name="adj" fmla="val 8333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24"/>
          <p:cNvSpPr txBox="1"/>
          <p:nvPr/>
        </p:nvSpPr>
        <p:spPr>
          <a:xfrm>
            <a:off x="2429513" y="1613563"/>
            <a:ext cx="1131000" cy="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Identifier</a:t>
            </a: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5" name="Google Shape;235;p24"/>
          <p:cNvSpPr txBox="1"/>
          <p:nvPr/>
        </p:nvSpPr>
        <p:spPr>
          <a:xfrm>
            <a:off x="4116150" y="1655125"/>
            <a:ext cx="2319000" cy="3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tool</a:t>
            </a:r>
            <a:r>
              <a:rPr lang="en-GB" sz="1150">
                <a:solidFill>
                  <a:srgbClr val="A67F59"/>
                </a:solidFill>
                <a:latin typeface="Roboto Mono"/>
                <a:ea typeface="Roboto Mono"/>
                <a:cs typeface="Roboto Mono"/>
                <a:sym typeface="Roboto Mono"/>
              </a:rPr>
              <a:t>=</a:t>
            </a:r>
            <a:r>
              <a:rPr lang="en-GB" sz="115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"bwamem"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  <a:endParaRPr sz="115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236" name="Google Shape;236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237" name="Google Shape;237;p24"/>
          <p:cNvSpPr txBox="1"/>
          <p:nvPr/>
        </p:nvSpPr>
        <p:spPr>
          <a:xfrm>
            <a:off x="4116150" y="3639950"/>
            <a:ext cx="4461600" cy="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container</a:t>
            </a:r>
            <a:r>
              <a:rPr lang="en-GB" sz="1150">
                <a:solidFill>
                  <a:srgbClr val="A67F59"/>
                </a:solidFill>
                <a:latin typeface="Roboto Mono"/>
                <a:ea typeface="Roboto Mono"/>
                <a:cs typeface="Roboto Mono"/>
                <a:sym typeface="Roboto Mono"/>
              </a:rPr>
              <a:t>=</a:t>
            </a:r>
            <a:r>
              <a:rPr lang="en-GB" sz="115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"biocontainers/bwa:v0.7.15_cv3"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  <a:endParaRPr sz="115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version</a:t>
            </a:r>
            <a:r>
              <a:rPr lang="en-GB" sz="1150">
                <a:solidFill>
                  <a:srgbClr val="A67F59"/>
                </a:solidFill>
                <a:latin typeface="Roboto Mono"/>
                <a:ea typeface="Roboto Mono"/>
                <a:cs typeface="Roboto Mono"/>
                <a:sym typeface="Roboto Mono"/>
              </a:rPr>
              <a:t>=</a:t>
            </a:r>
            <a:r>
              <a:rPr lang="en-GB" sz="115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"v0.7.15"</a:t>
            </a:r>
            <a:endParaRPr sz="115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/>
          </a:p>
        </p:txBody>
      </p:sp>
      <p:sp>
        <p:nvSpPr>
          <p:cNvPr id="238" name="Google Shape;238;p24"/>
          <p:cNvSpPr txBox="1"/>
          <p:nvPr/>
        </p:nvSpPr>
        <p:spPr>
          <a:xfrm>
            <a:off x="4116150" y="2020400"/>
            <a:ext cx="3339600" cy="3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base_command</a:t>
            </a:r>
            <a:r>
              <a:rPr lang="en-GB" sz="1150">
                <a:solidFill>
                  <a:srgbClr val="A67F59"/>
                </a:solidFill>
                <a:latin typeface="Roboto Mono"/>
                <a:ea typeface="Roboto Mono"/>
                <a:cs typeface="Roboto Mono"/>
                <a:sym typeface="Roboto Mono"/>
              </a:rPr>
              <a:t>=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[</a:t>
            </a:r>
            <a:r>
              <a:rPr lang="en-GB" sz="115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"bwa"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115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"mem"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],</a:t>
            </a:r>
            <a:endParaRPr sz="115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239" name="Google Shape;239;p24"/>
          <p:cNvSpPr txBox="1"/>
          <p:nvPr/>
        </p:nvSpPr>
        <p:spPr>
          <a:xfrm>
            <a:off x="4116150" y="2363175"/>
            <a:ext cx="5714700" cy="11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inputs</a:t>
            </a:r>
            <a:r>
              <a:rPr lang="en-GB" sz="1150">
                <a:solidFill>
                  <a:srgbClr val="A67F59"/>
                </a:solidFill>
                <a:latin typeface="Roboto Mono"/>
                <a:ea typeface="Roboto Mono"/>
                <a:cs typeface="Roboto Mono"/>
                <a:sym typeface="Roboto Mono"/>
              </a:rPr>
              <a:t>=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[</a:t>
            </a:r>
            <a:endParaRPr sz="115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    j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.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ToolInput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GB" sz="115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"reference"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FastaWithDict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),</a:t>
            </a:r>
            <a:endParaRPr sz="115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    j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.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ToolInput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GB" sz="115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"reads"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FastqGzPair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115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],</a:t>
            </a:r>
            <a:endParaRPr sz="1150"/>
          </a:p>
        </p:txBody>
      </p:sp>
      <p:sp>
        <p:nvSpPr>
          <p:cNvPr id="240" name="Google Shape;240;p24"/>
          <p:cNvSpPr txBox="1"/>
          <p:nvPr/>
        </p:nvSpPr>
        <p:spPr>
          <a:xfrm>
            <a:off x="4116150" y="3257550"/>
            <a:ext cx="4718700" cy="3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outputs</a:t>
            </a:r>
            <a:r>
              <a:rPr lang="en-GB" sz="1150">
                <a:solidFill>
                  <a:srgbClr val="A67F59"/>
                </a:solidFill>
                <a:latin typeface="Roboto Mono"/>
                <a:ea typeface="Roboto Mono"/>
                <a:cs typeface="Roboto Mono"/>
                <a:sym typeface="Roboto Mono"/>
              </a:rPr>
              <a:t>=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[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j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.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ToolOutput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GB" sz="115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"out"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j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.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Stdout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GB" sz="115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Sam</a:t>
            </a:r>
            <a:r>
              <a:rPr lang="en-GB" sz="115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))],</a:t>
            </a:r>
            <a:endParaRPr sz="115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2050500" cy="154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Syntax</a:t>
            </a:r>
            <a:br>
              <a:rPr lang="en-GB">
                <a:latin typeface="Trebuchet MS"/>
                <a:ea typeface="Trebuchet MS"/>
                <a:cs typeface="Trebuchet MS"/>
                <a:sym typeface="Trebuchet MS"/>
              </a:rPr>
            </a:b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workflow</a:t>
            </a:r>
            <a:endParaRPr sz="18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246" name="Google Shape;246;p25"/>
          <p:cNvGrpSpPr/>
          <p:nvPr/>
        </p:nvGrpSpPr>
        <p:grpSpPr>
          <a:xfrm>
            <a:off x="2404538" y="405753"/>
            <a:ext cx="6206563" cy="770100"/>
            <a:chOff x="1928788" y="405753"/>
            <a:chExt cx="6206563" cy="770100"/>
          </a:xfrm>
        </p:grpSpPr>
        <p:sp>
          <p:nvSpPr>
            <p:cNvPr id="247" name="Google Shape;247;p25"/>
            <p:cNvSpPr txBox="1"/>
            <p:nvPr/>
          </p:nvSpPr>
          <p:spPr>
            <a:xfrm>
              <a:off x="3604450" y="405753"/>
              <a:ext cx="4530900" cy="77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rgbClr val="0077AA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import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janis </a:t>
              </a:r>
              <a:r>
                <a:rPr lang="en-GB" sz="1000">
                  <a:solidFill>
                    <a:srgbClr val="0077AA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as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j  </a:t>
              </a:r>
              <a:endParaRPr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</a:t>
              </a:r>
              <a:endParaRPr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rgbClr val="0077AA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from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janis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.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data_types </a:t>
              </a:r>
              <a:r>
                <a:rPr lang="en-GB" sz="1000">
                  <a:solidFill>
                    <a:srgbClr val="0077AA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import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FastqGzPair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,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FastaWithDict  </a:t>
              </a:r>
              <a:endParaRPr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rgbClr val="0077AA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from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janis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.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tools </a:t>
              </a:r>
              <a:r>
                <a:rPr lang="en-GB" sz="1000">
                  <a:solidFill>
                    <a:srgbClr val="0077AA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import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BwaMem_0_7_15</a:t>
              </a:r>
              <a:endParaRPr sz="1000"/>
            </a:p>
          </p:txBody>
        </p:sp>
        <p:sp>
          <p:nvSpPr>
            <p:cNvPr id="248" name="Google Shape;248;p25"/>
            <p:cNvSpPr/>
            <p:nvPr/>
          </p:nvSpPr>
          <p:spPr>
            <a:xfrm>
              <a:off x="3452875" y="465375"/>
              <a:ext cx="62100" cy="710400"/>
            </a:xfrm>
            <a:prstGeom prst="leftBracket">
              <a:avLst>
                <a:gd name="adj" fmla="val 8333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5"/>
            <p:cNvSpPr txBox="1"/>
            <p:nvPr/>
          </p:nvSpPr>
          <p:spPr>
            <a:xfrm>
              <a:off x="1928788" y="617188"/>
              <a:ext cx="1131000" cy="406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rgbClr val="999999"/>
                  </a:solidFill>
                  <a:latin typeface="Nunito"/>
                  <a:ea typeface="Nunito"/>
                  <a:cs typeface="Nunito"/>
                  <a:sym typeface="Nunito"/>
                </a:rPr>
                <a:t>Imports</a:t>
              </a:r>
              <a:endParaRPr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grpSp>
        <p:nvGrpSpPr>
          <p:cNvPr id="250" name="Google Shape;250;p25"/>
          <p:cNvGrpSpPr/>
          <p:nvPr/>
        </p:nvGrpSpPr>
        <p:grpSpPr>
          <a:xfrm>
            <a:off x="2404538" y="4330938"/>
            <a:ext cx="5737363" cy="406800"/>
            <a:chOff x="1928788" y="4330938"/>
            <a:chExt cx="5737363" cy="406800"/>
          </a:xfrm>
        </p:grpSpPr>
        <p:sp>
          <p:nvSpPr>
            <p:cNvPr id="251" name="Google Shape;251;p25"/>
            <p:cNvSpPr/>
            <p:nvPr/>
          </p:nvSpPr>
          <p:spPr>
            <a:xfrm>
              <a:off x="3452875" y="4400375"/>
              <a:ext cx="62100" cy="267900"/>
            </a:xfrm>
            <a:prstGeom prst="leftBracket">
              <a:avLst>
                <a:gd name="adj" fmla="val 8333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5"/>
            <p:cNvSpPr txBox="1"/>
            <p:nvPr/>
          </p:nvSpPr>
          <p:spPr>
            <a:xfrm>
              <a:off x="1928788" y="4330938"/>
              <a:ext cx="1131000" cy="406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rgbClr val="999999"/>
                  </a:solidFill>
                  <a:latin typeface="Nunito"/>
                  <a:ea typeface="Nunito"/>
                  <a:cs typeface="Nunito"/>
                  <a:sym typeface="Nunito"/>
                </a:rPr>
                <a:t>Outputs</a:t>
              </a:r>
              <a:endParaRPr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253" name="Google Shape;253;p25"/>
            <p:cNvSpPr txBox="1"/>
            <p:nvPr/>
          </p:nvSpPr>
          <p:spPr>
            <a:xfrm>
              <a:off x="3604450" y="4361688"/>
              <a:ext cx="4061700" cy="34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wf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.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output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(</a:t>
              </a:r>
              <a:r>
                <a:rPr lang="en-GB" sz="1000">
                  <a:solidFill>
                    <a:srgbClr val="669900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"workflow_output"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,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</a:t>
              </a:r>
              <a:r>
                <a:rPr lang="en-GB" sz="1000">
                  <a:solidFill>
                    <a:srgbClr val="E06666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source=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wf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.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bwamem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.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out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)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</a:t>
              </a:r>
              <a:endParaRPr sz="1000">
                <a:solidFill>
                  <a:schemeClr val="dk1"/>
                </a:solidFill>
              </a:endParaRPr>
            </a:p>
          </p:txBody>
        </p:sp>
      </p:grpSp>
      <p:grpSp>
        <p:nvGrpSpPr>
          <p:cNvPr id="254" name="Google Shape;254;p25"/>
          <p:cNvGrpSpPr/>
          <p:nvPr/>
        </p:nvGrpSpPr>
        <p:grpSpPr>
          <a:xfrm>
            <a:off x="2404538" y="2836463"/>
            <a:ext cx="4344463" cy="1277100"/>
            <a:chOff x="1928788" y="2836463"/>
            <a:chExt cx="4344463" cy="1277100"/>
          </a:xfrm>
        </p:grpSpPr>
        <p:sp>
          <p:nvSpPr>
            <p:cNvPr id="255" name="Google Shape;255;p25"/>
            <p:cNvSpPr/>
            <p:nvPr/>
          </p:nvSpPr>
          <p:spPr>
            <a:xfrm>
              <a:off x="3452875" y="2888950"/>
              <a:ext cx="62100" cy="1172100"/>
            </a:xfrm>
            <a:prstGeom prst="leftBracket">
              <a:avLst>
                <a:gd name="adj" fmla="val 8333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5"/>
            <p:cNvSpPr txBox="1"/>
            <p:nvPr/>
          </p:nvSpPr>
          <p:spPr>
            <a:xfrm>
              <a:off x="1928788" y="3271613"/>
              <a:ext cx="1131000" cy="406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rgbClr val="999999"/>
                  </a:solidFill>
                  <a:latin typeface="Nunito"/>
                  <a:ea typeface="Nunito"/>
                  <a:cs typeface="Nunito"/>
                  <a:sym typeface="Nunito"/>
                </a:rPr>
                <a:t>Steps</a:t>
              </a:r>
              <a:endParaRPr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257" name="Google Shape;257;p25"/>
            <p:cNvSpPr txBox="1"/>
            <p:nvPr/>
          </p:nvSpPr>
          <p:spPr>
            <a:xfrm>
              <a:off x="3604450" y="2836463"/>
              <a:ext cx="2668800" cy="127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wf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.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step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(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</a:t>
              </a:r>
              <a:endParaRPr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  </a:t>
              </a:r>
              <a:r>
                <a:rPr lang="en-GB" sz="1000">
                  <a:solidFill>
                    <a:srgbClr val="669900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"bwamem"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,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</a:t>
              </a:r>
              <a:endParaRPr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 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BwaMem_0_7_15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(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</a:t>
              </a:r>
              <a:endParaRPr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      reads</a:t>
              </a:r>
              <a:r>
                <a:rPr lang="en-GB" sz="1000">
                  <a:solidFill>
                    <a:srgbClr val="A67F5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=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wf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.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fastqs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,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</a:t>
              </a:r>
              <a:endParaRPr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      reference</a:t>
              </a:r>
              <a:r>
                <a:rPr lang="en-GB" sz="1000">
                  <a:solidFill>
                    <a:srgbClr val="A67F5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=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wf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.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reference  </a:t>
              </a:r>
              <a:endParaRPr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  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)</a:t>
              </a:r>
              <a:endParaRPr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)</a:t>
              </a:r>
              <a:endParaRPr/>
            </a:p>
          </p:txBody>
        </p:sp>
      </p:grpSp>
      <p:grpSp>
        <p:nvGrpSpPr>
          <p:cNvPr id="258" name="Google Shape;258;p25"/>
          <p:cNvGrpSpPr/>
          <p:nvPr/>
        </p:nvGrpSpPr>
        <p:grpSpPr>
          <a:xfrm>
            <a:off x="2404538" y="2085963"/>
            <a:ext cx="4674763" cy="537600"/>
            <a:chOff x="1928788" y="2085963"/>
            <a:chExt cx="4674763" cy="537600"/>
          </a:xfrm>
        </p:grpSpPr>
        <p:sp>
          <p:nvSpPr>
            <p:cNvPr id="259" name="Google Shape;259;p25"/>
            <p:cNvSpPr/>
            <p:nvPr/>
          </p:nvSpPr>
          <p:spPr>
            <a:xfrm>
              <a:off x="3452875" y="2151350"/>
              <a:ext cx="62100" cy="406800"/>
            </a:xfrm>
            <a:prstGeom prst="leftBracket">
              <a:avLst>
                <a:gd name="adj" fmla="val 8333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5"/>
            <p:cNvSpPr txBox="1"/>
            <p:nvPr/>
          </p:nvSpPr>
          <p:spPr>
            <a:xfrm>
              <a:off x="1928788" y="2122138"/>
              <a:ext cx="1131000" cy="406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rgbClr val="999999"/>
                  </a:solidFill>
                  <a:latin typeface="Nunito"/>
                  <a:ea typeface="Nunito"/>
                  <a:cs typeface="Nunito"/>
                  <a:sym typeface="Nunito"/>
                </a:rPr>
                <a:t>Inputs</a:t>
              </a:r>
              <a:endParaRPr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261" name="Google Shape;261;p25"/>
            <p:cNvSpPr txBox="1"/>
            <p:nvPr/>
          </p:nvSpPr>
          <p:spPr>
            <a:xfrm>
              <a:off x="3604450" y="2085963"/>
              <a:ext cx="2999100" cy="53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wf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.</a:t>
              </a:r>
              <a:r>
                <a:rPr lang="en-GB" sz="1000">
                  <a:solidFill>
                    <a:srgbClr val="669900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input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(</a:t>
              </a:r>
              <a:r>
                <a:rPr lang="en-GB" sz="1000">
                  <a:solidFill>
                    <a:srgbClr val="669900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"reference"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,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FastaWithDict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)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</a:t>
              </a:r>
              <a:endParaRPr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wf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.</a:t>
              </a:r>
              <a:r>
                <a:rPr lang="en-GB" sz="1000">
                  <a:solidFill>
                    <a:srgbClr val="669900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input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(</a:t>
              </a:r>
              <a:r>
                <a:rPr lang="en-GB" sz="1000">
                  <a:solidFill>
                    <a:srgbClr val="669900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"fastqs"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,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FastqGzPair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)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</a:t>
              </a:r>
              <a:endParaRPr/>
            </a:p>
          </p:txBody>
        </p:sp>
      </p:grpSp>
      <p:grpSp>
        <p:nvGrpSpPr>
          <p:cNvPr id="262" name="Google Shape;262;p25"/>
          <p:cNvGrpSpPr/>
          <p:nvPr/>
        </p:nvGrpSpPr>
        <p:grpSpPr>
          <a:xfrm>
            <a:off x="2404538" y="1452213"/>
            <a:ext cx="4529863" cy="406800"/>
            <a:chOff x="1928788" y="1452213"/>
            <a:chExt cx="4529863" cy="406800"/>
          </a:xfrm>
        </p:grpSpPr>
        <p:sp>
          <p:nvSpPr>
            <p:cNvPr id="263" name="Google Shape;263;p25"/>
            <p:cNvSpPr txBox="1"/>
            <p:nvPr/>
          </p:nvSpPr>
          <p:spPr>
            <a:xfrm>
              <a:off x="3604450" y="1465488"/>
              <a:ext cx="2854200" cy="34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wf </a:t>
              </a:r>
              <a:r>
                <a:rPr lang="en-GB" sz="1000">
                  <a:solidFill>
                    <a:srgbClr val="A67F5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=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j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.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WorkflowBuilder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(</a:t>
              </a:r>
              <a:r>
                <a:rPr lang="en-GB" sz="1000">
                  <a:solidFill>
                    <a:srgbClr val="669900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"alignment"</a:t>
              </a:r>
              <a:r>
                <a:rPr lang="en-GB" sz="1000">
                  <a:solidFill>
                    <a:srgbClr val="999999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)</a:t>
              </a:r>
              <a:r>
                <a:rPr lang="en-GB" sz="1000">
                  <a:solidFill>
                    <a:schemeClr val="dk1"/>
                  </a:solidFill>
                  <a:latin typeface="Roboto Mono"/>
                  <a:ea typeface="Roboto Mono"/>
                  <a:cs typeface="Roboto Mono"/>
                  <a:sym typeface="Roboto Mono"/>
                </a:rPr>
                <a:t>  </a:t>
              </a:r>
              <a:endParaRPr sz="10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endParaRPr>
            </a:p>
          </p:txBody>
        </p:sp>
        <p:sp>
          <p:nvSpPr>
            <p:cNvPr id="264" name="Google Shape;264;p25"/>
            <p:cNvSpPr/>
            <p:nvPr/>
          </p:nvSpPr>
          <p:spPr>
            <a:xfrm>
              <a:off x="3452875" y="1521663"/>
              <a:ext cx="62100" cy="267900"/>
            </a:xfrm>
            <a:prstGeom prst="leftBracket">
              <a:avLst>
                <a:gd name="adj" fmla="val 8333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5"/>
            <p:cNvSpPr txBox="1"/>
            <p:nvPr/>
          </p:nvSpPr>
          <p:spPr>
            <a:xfrm>
              <a:off x="1928788" y="1452213"/>
              <a:ext cx="1131000" cy="406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rgbClr val="999999"/>
                  </a:solidFill>
                  <a:latin typeface="Nunito"/>
                  <a:ea typeface="Nunito"/>
                  <a:cs typeface="Nunito"/>
                  <a:sym typeface="Nunito"/>
                </a:rPr>
                <a:t>Declaration</a:t>
              </a:r>
              <a:endParaRPr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cxnSp>
        <p:nvCxnSpPr>
          <p:cNvPr id="266" name="Google Shape;266;p25"/>
          <p:cNvCxnSpPr/>
          <p:nvPr/>
        </p:nvCxnSpPr>
        <p:spPr>
          <a:xfrm>
            <a:off x="349800" y="1059650"/>
            <a:ext cx="1258200" cy="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7" name="Google Shape;267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Functionality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73" name="Google Shape;273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68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Embedded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subworkflows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encapsulate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logic into components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Scatter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and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gather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by multiple fields (dot / cross)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Other features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string formatting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runtime value override (cpu / memory)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 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74" name="Google Shape;274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CWL execution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80" name="Google Shape;280;p27"/>
          <p:cNvSpPr/>
          <p:nvPr/>
        </p:nvSpPr>
        <p:spPr>
          <a:xfrm>
            <a:off x="6304164" y="2963602"/>
            <a:ext cx="853470" cy="781974"/>
          </a:xfrm>
          <a:prstGeom prst="flowChartMulti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outputs / logs / errors</a:t>
            </a:r>
            <a:endParaRPr sz="10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1" name="Google Shape;281;p27"/>
          <p:cNvSpPr/>
          <p:nvPr/>
        </p:nvSpPr>
        <p:spPr>
          <a:xfrm rot="5400000">
            <a:off x="5924061" y="3143645"/>
            <a:ext cx="240600" cy="421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282" name="Google Shape;282;p27"/>
          <p:cNvSpPr/>
          <p:nvPr/>
        </p:nvSpPr>
        <p:spPr>
          <a:xfrm>
            <a:off x="4852066" y="3172320"/>
            <a:ext cx="504300" cy="4059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3" name="Google Shape;283;p27"/>
          <p:cNvSpPr/>
          <p:nvPr/>
        </p:nvSpPr>
        <p:spPr>
          <a:xfrm>
            <a:off x="4813919" y="3830593"/>
            <a:ext cx="575316" cy="405864"/>
          </a:xfrm>
          <a:prstGeom prst="cloud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4" name="Google Shape;284;p27"/>
          <p:cNvSpPr txBox="1"/>
          <p:nvPr/>
        </p:nvSpPr>
        <p:spPr>
          <a:xfrm>
            <a:off x="4754895" y="3857820"/>
            <a:ext cx="6345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Cloud1</a:t>
            </a: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5" name="Google Shape;285;p27"/>
          <p:cNvSpPr/>
          <p:nvPr/>
        </p:nvSpPr>
        <p:spPr>
          <a:xfrm>
            <a:off x="3622417" y="1782513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286" name="Google Shape;286;p27"/>
          <p:cNvSpPr txBox="1"/>
          <p:nvPr/>
        </p:nvSpPr>
        <p:spPr>
          <a:xfrm>
            <a:off x="3461512" y="2104300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CWLTool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7" name="Google Shape;287;p27"/>
          <p:cNvSpPr/>
          <p:nvPr/>
        </p:nvSpPr>
        <p:spPr>
          <a:xfrm>
            <a:off x="4852026" y="2546749"/>
            <a:ext cx="504300" cy="4059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8" name="Google Shape;288;p27"/>
          <p:cNvSpPr txBox="1"/>
          <p:nvPr/>
        </p:nvSpPr>
        <p:spPr>
          <a:xfrm>
            <a:off x="4833071" y="2601204"/>
            <a:ext cx="5370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HPC1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289" name="Google Shape;289;p27"/>
          <p:cNvSpPr txBox="1"/>
          <p:nvPr/>
        </p:nvSpPr>
        <p:spPr>
          <a:xfrm>
            <a:off x="4833082" y="3245403"/>
            <a:ext cx="5370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HPC2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290" name="Google Shape;290;p27"/>
          <p:cNvSpPr/>
          <p:nvPr/>
        </p:nvSpPr>
        <p:spPr>
          <a:xfrm>
            <a:off x="4813919" y="4458868"/>
            <a:ext cx="575316" cy="405864"/>
          </a:xfrm>
          <a:prstGeom prst="cloud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1" name="Google Shape;291;p27"/>
          <p:cNvSpPr txBox="1"/>
          <p:nvPr/>
        </p:nvSpPr>
        <p:spPr>
          <a:xfrm>
            <a:off x="4754910" y="4486095"/>
            <a:ext cx="634500" cy="3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Cloud2</a:t>
            </a: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292" name="Google Shape;292;p27"/>
          <p:cNvGrpSpPr/>
          <p:nvPr/>
        </p:nvGrpSpPr>
        <p:grpSpPr>
          <a:xfrm>
            <a:off x="4849356" y="1858674"/>
            <a:ext cx="518513" cy="438420"/>
            <a:chOff x="4705263" y="1476800"/>
            <a:chExt cx="438600" cy="371700"/>
          </a:xfrm>
        </p:grpSpPr>
        <p:sp>
          <p:nvSpPr>
            <p:cNvPr id="293" name="Google Shape;293;p27"/>
            <p:cNvSpPr/>
            <p:nvPr/>
          </p:nvSpPr>
          <p:spPr>
            <a:xfrm>
              <a:off x="4705263" y="1476800"/>
              <a:ext cx="438600" cy="303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local</a:t>
              </a:r>
              <a:endPara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294" name="Google Shape;294;p27"/>
            <p:cNvSpPr/>
            <p:nvPr/>
          </p:nvSpPr>
          <p:spPr>
            <a:xfrm>
              <a:off x="4865625" y="1780700"/>
              <a:ext cx="117900" cy="432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2"/>
                </a:solidFill>
              </a:endParaRPr>
            </a:p>
          </p:txBody>
        </p:sp>
        <p:sp>
          <p:nvSpPr>
            <p:cNvPr id="295" name="Google Shape;295;p27"/>
            <p:cNvSpPr/>
            <p:nvPr/>
          </p:nvSpPr>
          <p:spPr>
            <a:xfrm>
              <a:off x="4761675" y="1823900"/>
              <a:ext cx="325800" cy="246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2"/>
                </a:solidFill>
              </a:endParaRPr>
            </a:p>
          </p:txBody>
        </p:sp>
      </p:grpSp>
      <p:sp>
        <p:nvSpPr>
          <p:cNvPr id="296" name="Google Shape;296;p27"/>
          <p:cNvSpPr/>
          <p:nvPr/>
        </p:nvSpPr>
        <p:spPr>
          <a:xfrm>
            <a:off x="3622417" y="2480651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297" name="Google Shape;297;p27"/>
          <p:cNvSpPr txBox="1"/>
          <p:nvPr/>
        </p:nvSpPr>
        <p:spPr>
          <a:xfrm>
            <a:off x="3461541" y="2735386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Toil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8" name="Google Shape;298;p27"/>
          <p:cNvSpPr/>
          <p:nvPr/>
        </p:nvSpPr>
        <p:spPr>
          <a:xfrm>
            <a:off x="3622417" y="3102618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299" name="Google Shape;299;p27"/>
          <p:cNvSpPr txBox="1"/>
          <p:nvPr/>
        </p:nvSpPr>
        <p:spPr>
          <a:xfrm>
            <a:off x="3461541" y="3337713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Cromwell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0" name="Google Shape;300;p27"/>
          <p:cNvSpPr/>
          <p:nvPr/>
        </p:nvSpPr>
        <p:spPr>
          <a:xfrm>
            <a:off x="1986275" y="2066768"/>
            <a:ext cx="634338" cy="781974"/>
          </a:xfrm>
          <a:prstGeom prst="flowChart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.cwl</a:t>
            </a:r>
            <a:endParaRPr/>
          </a:p>
        </p:txBody>
      </p:sp>
      <p:cxnSp>
        <p:nvCxnSpPr>
          <p:cNvPr id="301" name="Google Shape;301;p27"/>
          <p:cNvCxnSpPr/>
          <p:nvPr/>
        </p:nvCxnSpPr>
        <p:spPr>
          <a:xfrm rot="10800000" flipH="1">
            <a:off x="2782062" y="2218012"/>
            <a:ext cx="669900" cy="171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2" name="Google Shape;302;p27"/>
          <p:cNvCxnSpPr/>
          <p:nvPr/>
        </p:nvCxnSpPr>
        <p:spPr>
          <a:xfrm>
            <a:off x="2782075" y="2389588"/>
            <a:ext cx="678900" cy="34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3" name="Google Shape;303;p27"/>
          <p:cNvSpPr/>
          <p:nvPr/>
        </p:nvSpPr>
        <p:spPr>
          <a:xfrm>
            <a:off x="5540000" y="1782300"/>
            <a:ext cx="244500" cy="31446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04" name="Google Shape;304;p27"/>
          <p:cNvCxnSpPr>
            <a:stCxn id="286" idx="3"/>
          </p:cNvCxnSpPr>
          <p:nvPr/>
        </p:nvCxnSpPr>
        <p:spPr>
          <a:xfrm rot="10800000" flipH="1">
            <a:off x="4179412" y="2119000"/>
            <a:ext cx="491700" cy="99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5" name="Google Shape;305;p27"/>
          <p:cNvCxnSpPr>
            <a:stCxn id="297" idx="3"/>
          </p:cNvCxnSpPr>
          <p:nvPr/>
        </p:nvCxnSpPr>
        <p:spPr>
          <a:xfrm rot="10800000" flipH="1">
            <a:off x="4179441" y="2178886"/>
            <a:ext cx="497100" cy="670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6" name="Google Shape;306;p27"/>
          <p:cNvCxnSpPr>
            <a:stCxn id="297" idx="3"/>
          </p:cNvCxnSpPr>
          <p:nvPr/>
        </p:nvCxnSpPr>
        <p:spPr>
          <a:xfrm>
            <a:off x="4179441" y="2849086"/>
            <a:ext cx="491400" cy="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7" name="Google Shape;307;p27"/>
          <p:cNvCxnSpPr>
            <a:stCxn id="297" idx="3"/>
          </p:cNvCxnSpPr>
          <p:nvPr/>
        </p:nvCxnSpPr>
        <p:spPr>
          <a:xfrm>
            <a:off x="4179441" y="2849086"/>
            <a:ext cx="477900" cy="48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8" name="Google Shape;308;p27"/>
          <p:cNvCxnSpPr>
            <a:stCxn id="297" idx="3"/>
          </p:cNvCxnSpPr>
          <p:nvPr/>
        </p:nvCxnSpPr>
        <p:spPr>
          <a:xfrm>
            <a:off x="4179441" y="2849086"/>
            <a:ext cx="472500" cy="108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9" name="Google Shape;309;p27"/>
          <p:cNvCxnSpPr/>
          <p:nvPr/>
        </p:nvCxnSpPr>
        <p:spPr>
          <a:xfrm rot="10800000" flipH="1">
            <a:off x="7387016" y="4804411"/>
            <a:ext cx="206700" cy="135000"/>
          </a:xfrm>
          <a:prstGeom prst="straightConnector1">
            <a:avLst/>
          </a:prstGeom>
          <a:noFill/>
          <a:ln w="9525" cap="flat" cmpd="sng">
            <a:solidFill>
              <a:srgbClr val="999999"/>
            </a:solidFill>
            <a:prstDash val="dot"/>
            <a:round/>
            <a:headEnd type="none" w="med" len="med"/>
            <a:tailEnd type="stealth" w="med" len="med"/>
          </a:ln>
        </p:spPr>
      </p:cxnSp>
      <p:sp>
        <p:nvSpPr>
          <p:cNvPr id="310" name="Google Shape;310;p27"/>
          <p:cNvSpPr txBox="1"/>
          <p:nvPr/>
        </p:nvSpPr>
        <p:spPr>
          <a:xfrm>
            <a:off x="7593732" y="4712000"/>
            <a:ext cx="1245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- partial support</a:t>
            </a:r>
            <a:endParaRPr sz="800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11" name="Google Shape;311;p27"/>
          <p:cNvCxnSpPr/>
          <p:nvPr/>
        </p:nvCxnSpPr>
        <p:spPr>
          <a:xfrm>
            <a:off x="2796650" y="2394975"/>
            <a:ext cx="668100" cy="840000"/>
          </a:xfrm>
          <a:prstGeom prst="straightConnector1">
            <a:avLst/>
          </a:prstGeom>
          <a:noFill/>
          <a:ln w="9525" cap="flat" cmpd="sng">
            <a:solidFill>
              <a:srgbClr val="999999"/>
            </a:solidFill>
            <a:prstDash val="dot"/>
            <a:round/>
            <a:headEnd type="none" w="med" len="med"/>
            <a:tailEnd type="triangle" w="med" len="med"/>
          </a:ln>
        </p:spPr>
      </p:cxnSp>
      <p:sp>
        <p:nvSpPr>
          <p:cNvPr id="312" name="Google Shape;312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313" name="Google Shape;313;p27"/>
          <p:cNvSpPr txBox="1"/>
          <p:nvPr/>
        </p:nvSpPr>
        <p:spPr>
          <a:xfrm>
            <a:off x="1680500" y="1115150"/>
            <a:ext cx="12459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Specification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4" name="Google Shape;314;p27"/>
          <p:cNvSpPr txBox="1"/>
          <p:nvPr/>
        </p:nvSpPr>
        <p:spPr>
          <a:xfrm>
            <a:off x="3223275" y="1049600"/>
            <a:ext cx="119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Execution engine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5" name="Google Shape;315;p27"/>
          <p:cNvSpPr txBox="1"/>
          <p:nvPr/>
        </p:nvSpPr>
        <p:spPr>
          <a:xfrm>
            <a:off x="4572000" y="1179300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6" name="Google Shape;316;p27"/>
          <p:cNvSpPr txBox="1"/>
          <p:nvPr/>
        </p:nvSpPr>
        <p:spPr>
          <a:xfrm>
            <a:off x="4572000" y="1036775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Compute environment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7" name="Google Shape;317;p27"/>
          <p:cNvSpPr txBox="1"/>
          <p:nvPr/>
        </p:nvSpPr>
        <p:spPr>
          <a:xfrm>
            <a:off x="6133600" y="1186400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8" name="Google Shape;318;p27"/>
          <p:cNvSpPr txBox="1"/>
          <p:nvPr/>
        </p:nvSpPr>
        <p:spPr>
          <a:xfrm>
            <a:off x="6133600" y="1146500"/>
            <a:ext cx="1194600" cy="3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Outputs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WDL execution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24" name="Google Shape;324;p28"/>
          <p:cNvSpPr/>
          <p:nvPr/>
        </p:nvSpPr>
        <p:spPr>
          <a:xfrm>
            <a:off x="6304164" y="2963602"/>
            <a:ext cx="853470" cy="781974"/>
          </a:xfrm>
          <a:prstGeom prst="flowChartMulti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outputs / logs / </a:t>
            </a:r>
            <a:endParaRPr sz="10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errors</a:t>
            </a:r>
            <a:endParaRPr sz="10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5" name="Google Shape;325;p28"/>
          <p:cNvSpPr/>
          <p:nvPr/>
        </p:nvSpPr>
        <p:spPr>
          <a:xfrm rot="5400000">
            <a:off x="5924061" y="3143645"/>
            <a:ext cx="240600" cy="421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26" name="Google Shape;326;p28"/>
          <p:cNvSpPr/>
          <p:nvPr/>
        </p:nvSpPr>
        <p:spPr>
          <a:xfrm>
            <a:off x="4852066" y="3172320"/>
            <a:ext cx="504300" cy="4059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7" name="Google Shape;327;p28"/>
          <p:cNvSpPr/>
          <p:nvPr/>
        </p:nvSpPr>
        <p:spPr>
          <a:xfrm>
            <a:off x="4813919" y="3830593"/>
            <a:ext cx="575316" cy="405864"/>
          </a:xfrm>
          <a:prstGeom prst="cloud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8" name="Google Shape;328;p28"/>
          <p:cNvSpPr txBox="1"/>
          <p:nvPr/>
        </p:nvSpPr>
        <p:spPr>
          <a:xfrm>
            <a:off x="4754895" y="3857820"/>
            <a:ext cx="6345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Cloud1</a:t>
            </a: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9" name="Google Shape;329;p28"/>
          <p:cNvSpPr/>
          <p:nvPr/>
        </p:nvSpPr>
        <p:spPr>
          <a:xfrm>
            <a:off x="1986275" y="2981661"/>
            <a:ext cx="634338" cy="781974"/>
          </a:xfrm>
          <a:prstGeom prst="flowChart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.wdl</a:t>
            </a:r>
            <a:endParaRPr/>
          </a:p>
        </p:txBody>
      </p:sp>
      <p:sp>
        <p:nvSpPr>
          <p:cNvPr id="330" name="Google Shape;330;p28"/>
          <p:cNvSpPr/>
          <p:nvPr/>
        </p:nvSpPr>
        <p:spPr>
          <a:xfrm>
            <a:off x="3622417" y="1858713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31" name="Google Shape;331;p28"/>
          <p:cNvSpPr txBox="1"/>
          <p:nvPr/>
        </p:nvSpPr>
        <p:spPr>
          <a:xfrm>
            <a:off x="3461512" y="2104300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CWLTool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2" name="Google Shape;332;p28"/>
          <p:cNvSpPr/>
          <p:nvPr/>
        </p:nvSpPr>
        <p:spPr>
          <a:xfrm>
            <a:off x="4852026" y="2546749"/>
            <a:ext cx="504300" cy="4059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3" name="Google Shape;333;p28"/>
          <p:cNvSpPr txBox="1"/>
          <p:nvPr/>
        </p:nvSpPr>
        <p:spPr>
          <a:xfrm>
            <a:off x="4833071" y="2601204"/>
            <a:ext cx="5370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HPC1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334" name="Google Shape;334;p28"/>
          <p:cNvSpPr txBox="1"/>
          <p:nvPr/>
        </p:nvSpPr>
        <p:spPr>
          <a:xfrm>
            <a:off x="4833082" y="3245403"/>
            <a:ext cx="5370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HPC2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335" name="Google Shape;335;p28"/>
          <p:cNvSpPr/>
          <p:nvPr/>
        </p:nvSpPr>
        <p:spPr>
          <a:xfrm>
            <a:off x="4813919" y="4458868"/>
            <a:ext cx="575316" cy="405864"/>
          </a:xfrm>
          <a:prstGeom prst="cloud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6" name="Google Shape;336;p28"/>
          <p:cNvSpPr txBox="1"/>
          <p:nvPr/>
        </p:nvSpPr>
        <p:spPr>
          <a:xfrm>
            <a:off x="4754910" y="4486095"/>
            <a:ext cx="634500" cy="3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Cloud2</a:t>
            </a: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37" name="Google Shape;337;p28"/>
          <p:cNvGrpSpPr/>
          <p:nvPr/>
        </p:nvGrpSpPr>
        <p:grpSpPr>
          <a:xfrm>
            <a:off x="4849356" y="1858674"/>
            <a:ext cx="518513" cy="438420"/>
            <a:chOff x="4705263" y="1476800"/>
            <a:chExt cx="438600" cy="371700"/>
          </a:xfrm>
        </p:grpSpPr>
        <p:sp>
          <p:nvSpPr>
            <p:cNvPr id="338" name="Google Shape;338;p28"/>
            <p:cNvSpPr/>
            <p:nvPr/>
          </p:nvSpPr>
          <p:spPr>
            <a:xfrm>
              <a:off x="4705263" y="1476800"/>
              <a:ext cx="438600" cy="303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local</a:t>
              </a:r>
              <a:endPara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339" name="Google Shape;339;p28"/>
            <p:cNvSpPr/>
            <p:nvPr/>
          </p:nvSpPr>
          <p:spPr>
            <a:xfrm>
              <a:off x="4865625" y="1780700"/>
              <a:ext cx="117900" cy="432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2"/>
                </a:solidFill>
              </a:endParaRPr>
            </a:p>
          </p:txBody>
        </p:sp>
        <p:sp>
          <p:nvSpPr>
            <p:cNvPr id="340" name="Google Shape;340;p28"/>
            <p:cNvSpPr/>
            <p:nvPr/>
          </p:nvSpPr>
          <p:spPr>
            <a:xfrm>
              <a:off x="4761675" y="1823900"/>
              <a:ext cx="325800" cy="246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2"/>
                </a:solidFill>
              </a:endParaRPr>
            </a:p>
          </p:txBody>
        </p:sp>
      </p:grpSp>
      <p:sp>
        <p:nvSpPr>
          <p:cNvPr id="341" name="Google Shape;341;p28"/>
          <p:cNvSpPr/>
          <p:nvPr/>
        </p:nvSpPr>
        <p:spPr>
          <a:xfrm>
            <a:off x="3622417" y="2480651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42" name="Google Shape;342;p28"/>
          <p:cNvSpPr txBox="1"/>
          <p:nvPr/>
        </p:nvSpPr>
        <p:spPr>
          <a:xfrm>
            <a:off x="3461541" y="2735386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Toil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43" name="Google Shape;343;p28"/>
          <p:cNvSpPr/>
          <p:nvPr/>
        </p:nvSpPr>
        <p:spPr>
          <a:xfrm>
            <a:off x="3622417" y="3102618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44" name="Google Shape;344;p28"/>
          <p:cNvSpPr txBox="1"/>
          <p:nvPr/>
        </p:nvSpPr>
        <p:spPr>
          <a:xfrm>
            <a:off x="3461541" y="3337713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Cromwell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45" name="Google Shape;345;p28"/>
          <p:cNvSpPr/>
          <p:nvPr/>
        </p:nvSpPr>
        <p:spPr>
          <a:xfrm>
            <a:off x="3622417" y="3746537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46" name="Google Shape;346;p28"/>
          <p:cNvSpPr txBox="1"/>
          <p:nvPr/>
        </p:nvSpPr>
        <p:spPr>
          <a:xfrm>
            <a:off x="3461512" y="3996965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miniWDL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47" name="Google Shape;347;p28"/>
          <p:cNvSpPr/>
          <p:nvPr/>
        </p:nvSpPr>
        <p:spPr>
          <a:xfrm>
            <a:off x="1986275" y="2066768"/>
            <a:ext cx="634338" cy="781974"/>
          </a:xfrm>
          <a:prstGeom prst="flowChart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.cwl</a:t>
            </a:r>
            <a:endParaRPr/>
          </a:p>
        </p:txBody>
      </p:sp>
      <p:grpSp>
        <p:nvGrpSpPr>
          <p:cNvPr id="348" name="Google Shape;348;p28"/>
          <p:cNvGrpSpPr/>
          <p:nvPr/>
        </p:nvGrpSpPr>
        <p:grpSpPr>
          <a:xfrm>
            <a:off x="2774541" y="2849086"/>
            <a:ext cx="687000" cy="1035264"/>
            <a:chOff x="2774541" y="2468086"/>
            <a:chExt cx="687000" cy="1035264"/>
          </a:xfrm>
        </p:grpSpPr>
        <p:cxnSp>
          <p:nvCxnSpPr>
            <p:cNvPr id="349" name="Google Shape;349;p28"/>
            <p:cNvCxnSpPr>
              <a:stCxn id="350" idx="3"/>
              <a:endCxn id="342" idx="1"/>
            </p:cNvCxnSpPr>
            <p:nvPr/>
          </p:nvCxnSpPr>
          <p:spPr>
            <a:xfrm rot="10800000" flipH="1">
              <a:off x="2774541" y="2468086"/>
              <a:ext cx="687000" cy="455400"/>
            </a:xfrm>
            <a:prstGeom prst="straightConnector1">
              <a:avLst/>
            </a:prstGeom>
            <a:noFill/>
            <a:ln w="9525" cap="flat" cmpd="sng">
              <a:solidFill>
                <a:srgbClr val="999999"/>
              </a:solidFill>
              <a:prstDash val="dot"/>
              <a:round/>
              <a:headEnd type="none" w="med" len="med"/>
              <a:tailEnd type="triangle" w="med" len="med"/>
            </a:ln>
          </p:spPr>
        </p:cxnSp>
        <p:cxnSp>
          <p:nvCxnSpPr>
            <p:cNvPr id="351" name="Google Shape;351;p28"/>
            <p:cNvCxnSpPr/>
            <p:nvPr/>
          </p:nvCxnSpPr>
          <p:spPr>
            <a:xfrm>
              <a:off x="2774675" y="2923450"/>
              <a:ext cx="674400" cy="204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352" name="Google Shape;352;p28"/>
            <p:cNvCxnSpPr/>
            <p:nvPr/>
          </p:nvCxnSpPr>
          <p:spPr>
            <a:xfrm>
              <a:off x="2774675" y="2923450"/>
              <a:ext cx="657900" cy="5799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sp>
        <p:nvSpPr>
          <p:cNvPr id="353" name="Google Shape;353;p28"/>
          <p:cNvSpPr/>
          <p:nvPr/>
        </p:nvSpPr>
        <p:spPr>
          <a:xfrm>
            <a:off x="5540000" y="1782300"/>
            <a:ext cx="244500" cy="31446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54" name="Google Shape;354;p28"/>
          <p:cNvCxnSpPr>
            <a:stCxn id="344" idx="3"/>
            <a:endCxn id="355" idx="1"/>
          </p:cNvCxnSpPr>
          <p:nvPr/>
        </p:nvCxnSpPr>
        <p:spPr>
          <a:xfrm rot="10800000" flipH="1">
            <a:off x="4179441" y="2085513"/>
            <a:ext cx="508500" cy="1365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6" name="Google Shape;356;p28"/>
          <p:cNvCxnSpPr>
            <a:stCxn id="346" idx="3"/>
            <a:endCxn id="357" idx="1"/>
          </p:cNvCxnSpPr>
          <p:nvPr/>
        </p:nvCxnSpPr>
        <p:spPr>
          <a:xfrm rot="10800000" flipH="1">
            <a:off x="4179412" y="2196965"/>
            <a:ext cx="508500" cy="1913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8" name="Google Shape;358;p28"/>
          <p:cNvCxnSpPr>
            <a:stCxn id="344" idx="3"/>
          </p:cNvCxnSpPr>
          <p:nvPr/>
        </p:nvCxnSpPr>
        <p:spPr>
          <a:xfrm rot="10800000" flipH="1">
            <a:off x="4179441" y="2857713"/>
            <a:ext cx="488700" cy="593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9" name="Google Shape;359;p28"/>
          <p:cNvCxnSpPr>
            <a:stCxn id="344" idx="3"/>
          </p:cNvCxnSpPr>
          <p:nvPr/>
        </p:nvCxnSpPr>
        <p:spPr>
          <a:xfrm rot="10800000" flipH="1">
            <a:off x="4179441" y="3387213"/>
            <a:ext cx="467100" cy="64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60" name="Google Shape;360;p28"/>
          <p:cNvCxnSpPr/>
          <p:nvPr/>
        </p:nvCxnSpPr>
        <p:spPr>
          <a:xfrm>
            <a:off x="4180066" y="3448461"/>
            <a:ext cx="472500" cy="108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61" name="Google Shape;361;p28"/>
          <p:cNvCxnSpPr/>
          <p:nvPr/>
        </p:nvCxnSpPr>
        <p:spPr>
          <a:xfrm rot="10800000" flipH="1">
            <a:off x="7387016" y="4804411"/>
            <a:ext cx="206700" cy="135000"/>
          </a:xfrm>
          <a:prstGeom prst="straightConnector1">
            <a:avLst/>
          </a:prstGeom>
          <a:noFill/>
          <a:ln w="9525" cap="flat" cmpd="sng">
            <a:solidFill>
              <a:srgbClr val="999999"/>
            </a:solidFill>
            <a:prstDash val="dot"/>
            <a:round/>
            <a:headEnd type="none" w="med" len="med"/>
            <a:tailEnd type="stealth" w="med" len="med"/>
          </a:ln>
        </p:spPr>
      </p:cxnSp>
      <p:sp>
        <p:nvSpPr>
          <p:cNvPr id="362" name="Google Shape;362;p28"/>
          <p:cNvSpPr txBox="1"/>
          <p:nvPr/>
        </p:nvSpPr>
        <p:spPr>
          <a:xfrm>
            <a:off x="7593732" y="4712000"/>
            <a:ext cx="1245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- partial support</a:t>
            </a:r>
            <a:endParaRPr sz="800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3" name="Google Shape;363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364" name="Google Shape;364;p28"/>
          <p:cNvSpPr txBox="1"/>
          <p:nvPr/>
        </p:nvSpPr>
        <p:spPr>
          <a:xfrm>
            <a:off x="1680500" y="1115150"/>
            <a:ext cx="12459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Specification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5" name="Google Shape;365;p28"/>
          <p:cNvSpPr txBox="1"/>
          <p:nvPr/>
        </p:nvSpPr>
        <p:spPr>
          <a:xfrm>
            <a:off x="3223275" y="1049600"/>
            <a:ext cx="119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Execution engine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6" name="Google Shape;366;p28"/>
          <p:cNvSpPr txBox="1"/>
          <p:nvPr/>
        </p:nvSpPr>
        <p:spPr>
          <a:xfrm>
            <a:off x="4572000" y="1179300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7" name="Google Shape;367;p28"/>
          <p:cNvSpPr txBox="1"/>
          <p:nvPr/>
        </p:nvSpPr>
        <p:spPr>
          <a:xfrm>
            <a:off x="4572000" y="1036775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Compute environment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8" name="Google Shape;368;p28"/>
          <p:cNvSpPr txBox="1"/>
          <p:nvPr/>
        </p:nvSpPr>
        <p:spPr>
          <a:xfrm>
            <a:off x="6133600" y="1186400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69" name="Google Shape;369;p28"/>
          <p:cNvSpPr txBox="1"/>
          <p:nvPr/>
        </p:nvSpPr>
        <p:spPr>
          <a:xfrm>
            <a:off x="6133600" y="1146500"/>
            <a:ext cx="1194600" cy="3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Outputs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Future specifications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75" name="Google Shape;375;p29"/>
          <p:cNvSpPr/>
          <p:nvPr/>
        </p:nvSpPr>
        <p:spPr>
          <a:xfrm rot="5400000">
            <a:off x="5924061" y="3143645"/>
            <a:ext cx="240600" cy="421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76" name="Google Shape;376;p29"/>
          <p:cNvSpPr/>
          <p:nvPr/>
        </p:nvSpPr>
        <p:spPr>
          <a:xfrm>
            <a:off x="4852066" y="3172320"/>
            <a:ext cx="504300" cy="4059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7" name="Google Shape;377;p29"/>
          <p:cNvSpPr/>
          <p:nvPr/>
        </p:nvSpPr>
        <p:spPr>
          <a:xfrm>
            <a:off x="4813919" y="3830593"/>
            <a:ext cx="575316" cy="405864"/>
          </a:xfrm>
          <a:prstGeom prst="cloud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8" name="Google Shape;378;p29"/>
          <p:cNvSpPr txBox="1"/>
          <p:nvPr/>
        </p:nvSpPr>
        <p:spPr>
          <a:xfrm>
            <a:off x="4754895" y="3889445"/>
            <a:ext cx="6345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Cloud1</a:t>
            </a: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9" name="Google Shape;379;p29"/>
          <p:cNvSpPr/>
          <p:nvPr/>
        </p:nvSpPr>
        <p:spPr>
          <a:xfrm>
            <a:off x="1986275" y="2981661"/>
            <a:ext cx="634338" cy="781974"/>
          </a:xfrm>
          <a:prstGeom prst="flowChart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.wdl</a:t>
            </a:r>
            <a:endParaRPr/>
          </a:p>
        </p:txBody>
      </p:sp>
      <p:sp>
        <p:nvSpPr>
          <p:cNvPr id="380" name="Google Shape;380;p29"/>
          <p:cNvSpPr/>
          <p:nvPr/>
        </p:nvSpPr>
        <p:spPr>
          <a:xfrm>
            <a:off x="3622417" y="1858713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81" name="Google Shape;381;p29"/>
          <p:cNvSpPr txBox="1"/>
          <p:nvPr/>
        </p:nvSpPr>
        <p:spPr>
          <a:xfrm>
            <a:off x="3461512" y="2104300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CWLTool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2" name="Google Shape;382;p29"/>
          <p:cNvSpPr/>
          <p:nvPr/>
        </p:nvSpPr>
        <p:spPr>
          <a:xfrm>
            <a:off x="4852026" y="2546749"/>
            <a:ext cx="504300" cy="4059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3" name="Google Shape;383;p29"/>
          <p:cNvSpPr txBox="1"/>
          <p:nvPr/>
        </p:nvSpPr>
        <p:spPr>
          <a:xfrm>
            <a:off x="4833071" y="2601204"/>
            <a:ext cx="5370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HPC1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384" name="Google Shape;384;p29"/>
          <p:cNvSpPr txBox="1"/>
          <p:nvPr/>
        </p:nvSpPr>
        <p:spPr>
          <a:xfrm>
            <a:off x="4833082" y="3245403"/>
            <a:ext cx="5370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HPC2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385" name="Google Shape;385;p29"/>
          <p:cNvSpPr/>
          <p:nvPr/>
        </p:nvSpPr>
        <p:spPr>
          <a:xfrm>
            <a:off x="4813919" y="4458868"/>
            <a:ext cx="575316" cy="405864"/>
          </a:xfrm>
          <a:prstGeom prst="cloud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6" name="Google Shape;386;p29"/>
          <p:cNvSpPr txBox="1"/>
          <p:nvPr/>
        </p:nvSpPr>
        <p:spPr>
          <a:xfrm>
            <a:off x="4754910" y="4519645"/>
            <a:ext cx="634500" cy="3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Cloud2</a:t>
            </a: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87" name="Google Shape;387;p29"/>
          <p:cNvGrpSpPr/>
          <p:nvPr/>
        </p:nvGrpSpPr>
        <p:grpSpPr>
          <a:xfrm>
            <a:off x="4849356" y="1858674"/>
            <a:ext cx="518513" cy="438420"/>
            <a:chOff x="4705263" y="1476800"/>
            <a:chExt cx="438600" cy="371700"/>
          </a:xfrm>
        </p:grpSpPr>
        <p:sp>
          <p:nvSpPr>
            <p:cNvPr id="388" name="Google Shape;388;p29"/>
            <p:cNvSpPr/>
            <p:nvPr/>
          </p:nvSpPr>
          <p:spPr>
            <a:xfrm>
              <a:off x="4705263" y="1476800"/>
              <a:ext cx="438600" cy="303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local</a:t>
              </a:r>
              <a:endPara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389" name="Google Shape;389;p29"/>
            <p:cNvSpPr/>
            <p:nvPr/>
          </p:nvSpPr>
          <p:spPr>
            <a:xfrm>
              <a:off x="4865625" y="1780700"/>
              <a:ext cx="117900" cy="432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2"/>
                </a:solidFill>
              </a:endParaRPr>
            </a:p>
          </p:txBody>
        </p:sp>
        <p:sp>
          <p:nvSpPr>
            <p:cNvPr id="390" name="Google Shape;390;p29"/>
            <p:cNvSpPr/>
            <p:nvPr/>
          </p:nvSpPr>
          <p:spPr>
            <a:xfrm>
              <a:off x="4761675" y="1823900"/>
              <a:ext cx="325800" cy="246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2"/>
                </a:solidFill>
              </a:endParaRPr>
            </a:p>
          </p:txBody>
        </p:sp>
      </p:grpSp>
      <p:sp>
        <p:nvSpPr>
          <p:cNvPr id="391" name="Google Shape;391;p29"/>
          <p:cNvSpPr/>
          <p:nvPr/>
        </p:nvSpPr>
        <p:spPr>
          <a:xfrm>
            <a:off x="3622417" y="2480651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92" name="Google Shape;392;p29"/>
          <p:cNvSpPr txBox="1"/>
          <p:nvPr/>
        </p:nvSpPr>
        <p:spPr>
          <a:xfrm>
            <a:off x="3461541" y="2735386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Toil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3" name="Google Shape;393;p29"/>
          <p:cNvSpPr/>
          <p:nvPr/>
        </p:nvSpPr>
        <p:spPr>
          <a:xfrm>
            <a:off x="3622417" y="3102618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94" name="Google Shape;394;p29"/>
          <p:cNvSpPr txBox="1"/>
          <p:nvPr/>
        </p:nvSpPr>
        <p:spPr>
          <a:xfrm>
            <a:off x="3461541" y="3337713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Cromwell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5" name="Google Shape;395;p29"/>
          <p:cNvSpPr/>
          <p:nvPr/>
        </p:nvSpPr>
        <p:spPr>
          <a:xfrm>
            <a:off x="3622417" y="3746537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96" name="Google Shape;396;p29"/>
          <p:cNvSpPr txBox="1"/>
          <p:nvPr/>
        </p:nvSpPr>
        <p:spPr>
          <a:xfrm>
            <a:off x="3461512" y="3996965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miniWDL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7" name="Google Shape;397;p29"/>
          <p:cNvSpPr/>
          <p:nvPr/>
        </p:nvSpPr>
        <p:spPr>
          <a:xfrm>
            <a:off x="3622417" y="4390457"/>
            <a:ext cx="396300" cy="330600"/>
          </a:xfrm>
          <a:prstGeom prst="can">
            <a:avLst>
              <a:gd name="adj" fmla="val 25000"/>
            </a:avLst>
          </a:prstGeom>
          <a:solidFill>
            <a:srgbClr val="F3F3F3"/>
          </a:solidFill>
          <a:ln w="9525" cap="flat" cmpd="sng">
            <a:solidFill>
              <a:srgbClr val="CCCC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398" name="Google Shape;398;p29"/>
          <p:cNvSpPr txBox="1"/>
          <p:nvPr/>
        </p:nvSpPr>
        <p:spPr>
          <a:xfrm>
            <a:off x="3461541" y="4637604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i="1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future</a:t>
            </a:r>
            <a:endParaRPr sz="800" i="1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99" name="Google Shape;399;p29"/>
          <p:cNvSpPr/>
          <p:nvPr/>
        </p:nvSpPr>
        <p:spPr>
          <a:xfrm>
            <a:off x="1986275" y="2066768"/>
            <a:ext cx="634338" cy="781974"/>
          </a:xfrm>
          <a:prstGeom prst="flowChart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.cwl</a:t>
            </a:r>
            <a:endParaRPr/>
          </a:p>
        </p:txBody>
      </p:sp>
      <p:sp>
        <p:nvSpPr>
          <p:cNvPr id="400" name="Google Shape;400;p29"/>
          <p:cNvSpPr/>
          <p:nvPr/>
        </p:nvSpPr>
        <p:spPr>
          <a:xfrm>
            <a:off x="1986275" y="3896553"/>
            <a:ext cx="634338" cy="781974"/>
          </a:xfrm>
          <a:prstGeom prst="flowChartDocument">
            <a:avLst/>
          </a:prstGeom>
          <a:noFill/>
          <a:ln w="9525" cap="flat" cmpd="sng">
            <a:solidFill>
              <a:srgbClr val="D9D9D9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 i="1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.future</a:t>
            </a:r>
            <a:endParaRPr sz="1000" i="1"/>
          </a:p>
        </p:txBody>
      </p:sp>
      <p:cxnSp>
        <p:nvCxnSpPr>
          <p:cNvPr id="401" name="Google Shape;401;p29"/>
          <p:cNvCxnSpPr/>
          <p:nvPr/>
        </p:nvCxnSpPr>
        <p:spPr>
          <a:xfrm>
            <a:off x="2791625" y="4219350"/>
            <a:ext cx="651900" cy="30030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dash"/>
            <a:round/>
            <a:headEnd type="none" w="med" len="med"/>
            <a:tailEnd type="triangle" w="med" len="med"/>
          </a:ln>
        </p:spPr>
      </p:cxnSp>
      <p:sp>
        <p:nvSpPr>
          <p:cNvPr id="402" name="Google Shape;402;p29"/>
          <p:cNvSpPr/>
          <p:nvPr/>
        </p:nvSpPr>
        <p:spPr>
          <a:xfrm>
            <a:off x="5540000" y="1782300"/>
            <a:ext cx="244500" cy="31446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29"/>
          <p:cNvSpPr txBox="1"/>
          <p:nvPr/>
        </p:nvSpPr>
        <p:spPr>
          <a:xfrm>
            <a:off x="4108825" y="4458875"/>
            <a:ext cx="184800" cy="2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?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4" name="Google Shape;404;p29"/>
          <p:cNvSpPr/>
          <p:nvPr/>
        </p:nvSpPr>
        <p:spPr>
          <a:xfrm>
            <a:off x="6304164" y="2963602"/>
            <a:ext cx="853470" cy="781974"/>
          </a:xfrm>
          <a:prstGeom prst="flowChartMulti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outputs / logs / </a:t>
            </a:r>
            <a:endParaRPr sz="10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errors</a:t>
            </a:r>
            <a:endParaRPr sz="10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5" name="Google Shape;405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406" name="Google Shape;406;p29"/>
          <p:cNvSpPr txBox="1"/>
          <p:nvPr/>
        </p:nvSpPr>
        <p:spPr>
          <a:xfrm>
            <a:off x="1680500" y="1115150"/>
            <a:ext cx="12459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Specification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7" name="Google Shape;407;p29"/>
          <p:cNvSpPr txBox="1"/>
          <p:nvPr/>
        </p:nvSpPr>
        <p:spPr>
          <a:xfrm>
            <a:off x="3223275" y="1049600"/>
            <a:ext cx="119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Execution engine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8" name="Google Shape;408;p29"/>
          <p:cNvSpPr txBox="1"/>
          <p:nvPr/>
        </p:nvSpPr>
        <p:spPr>
          <a:xfrm>
            <a:off x="4572000" y="1179300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9" name="Google Shape;409;p29"/>
          <p:cNvSpPr txBox="1"/>
          <p:nvPr/>
        </p:nvSpPr>
        <p:spPr>
          <a:xfrm>
            <a:off x="4572000" y="1036775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Compute environment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0" name="Google Shape;410;p29"/>
          <p:cNvSpPr txBox="1"/>
          <p:nvPr/>
        </p:nvSpPr>
        <p:spPr>
          <a:xfrm>
            <a:off x="6133600" y="1186400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1" name="Google Shape;411;p29"/>
          <p:cNvSpPr txBox="1"/>
          <p:nvPr/>
        </p:nvSpPr>
        <p:spPr>
          <a:xfrm>
            <a:off x="6133600" y="1146500"/>
            <a:ext cx="1194600" cy="3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Outputs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Janis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17" name="Google Shape;417;p30"/>
          <p:cNvSpPr/>
          <p:nvPr/>
        </p:nvSpPr>
        <p:spPr>
          <a:xfrm rot="5400000">
            <a:off x="6735386" y="2762645"/>
            <a:ext cx="240600" cy="421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418" name="Google Shape;418;p30"/>
          <p:cNvSpPr/>
          <p:nvPr/>
        </p:nvSpPr>
        <p:spPr>
          <a:xfrm>
            <a:off x="5663391" y="2791320"/>
            <a:ext cx="504300" cy="4059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9" name="Google Shape;419;p30"/>
          <p:cNvSpPr/>
          <p:nvPr/>
        </p:nvSpPr>
        <p:spPr>
          <a:xfrm>
            <a:off x="5625244" y="3449593"/>
            <a:ext cx="575316" cy="405864"/>
          </a:xfrm>
          <a:prstGeom prst="cloud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0" name="Google Shape;420;p30"/>
          <p:cNvSpPr txBox="1"/>
          <p:nvPr/>
        </p:nvSpPr>
        <p:spPr>
          <a:xfrm>
            <a:off x="5566220" y="3476820"/>
            <a:ext cx="6345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Cloud1</a:t>
            </a: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1" name="Google Shape;421;p30"/>
          <p:cNvSpPr/>
          <p:nvPr/>
        </p:nvSpPr>
        <p:spPr>
          <a:xfrm>
            <a:off x="2797600" y="2600661"/>
            <a:ext cx="634338" cy="781974"/>
          </a:xfrm>
          <a:prstGeom prst="flowChart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.wdl</a:t>
            </a:r>
            <a:endParaRPr/>
          </a:p>
        </p:txBody>
      </p:sp>
      <p:sp>
        <p:nvSpPr>
          <p:cNvPr id="422" name="Google Shape;422;p30"/>
          <p:cNvSpPr/>
          <p:nvPr/>
        </p:nvSpPr>
        <p:spPr>
          <a:xfrm>
            <a:off x="4433742" y="1477713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423" name="Google Shape;423;p30"/>
          <p:cNvSpPr txBox="1"/>
          <p:nvPr/>
        </p:nvSpPr>
        <p:spPr>
          <a:xfrm>
            <a:off x="4272837" y="1723300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CWLTool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4" name="Google Shape;424;p30"/>
          <p:cNvSpPr/>
          <p:nvPr/>
        </p:nvSpPr>
        <p:spPr>
          <a:xfrm>
            <a:off x="5663351" y="2165749"/>
            <a:ext cx="504300" cy="4059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5" name="Google Shape;425;p30"/>
          <p:cNvSpPr txBox="1"/>
          <p:nvPr/>
        </p:nvSpPr>
        <p:spPr>
          <a:xfrm>
            <a:off x="5644396" y="2220204"/>
            <a:ext cx="5370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HPC1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426" name="Google Shape;426;p30"/>
          <p:cNvSpPr txBox="1"/>
          <p:nvPr/>
        </p:nvSpPr>
        <p:spPr>
          <a:xfrm>
            <a:off x="5644407" y="2864403"/>
            <a:ext cx="537000" cy="3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HPC2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427" name="Google Shape;427;p30"/>
          <p:cNvSpPr/>
          <p:nvPr/>
        </p:nvSpPr>
        <p:spPr>
          <a:xfrm>
            <a:off x="5625244" y="4077868"/>
            <a:ext cx="575316" cy="405864"/>
          </a:xfrm>
          <a:prstGeom prst="cloud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8" name="Google Shape;428;p30"/>
          <p:cNvSpPr txBox="1"/>
          <p:nvPr/>
        </p:nvSpPr>
        <p:spPr>
          <a:xfrm>
            <a:off x="5566235" y="4105095"/>
            <a:ext cx="634500" cy="3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Cloud2</a:t>
            </a:r>
            <a:endParaRPr sz="7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429" name="Google Shape;429;p30"/>
          <p:cNvGrpSpPr/>
          <p:nvPr/>
        </p:nvGrpSpPr>
        <p:grpSpPr>
          <a:xfrm>
            <a:off x="5660681" y="1477674"/>
            <a:ext cx="518513" cy="438420"/>
            <a:chOff x="4705263" y="1476800"/>
            <a:chExt cx="438600" cy="371700"/>
          </a:xfrm>
        </p:grpSpPr>
        <p:sp>
          <p:nvSpPr>
            <p:cNvPr id="430" name="Google Shape;430;p30"/>
            <p:cNvSpPr/>
            <p:nvPr/>
          </p:nvSpPr>
          <p:spPr>
            <a:xfrm>
              <a:off x="4705263" y="1476800"/>
              <a:ext cx="438600" cy="303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local</a:t>
              </a:r>
              <a:endPara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sp>
          <p:nvSpPr>
            <p:cNvPr id="431" name="Google Shape;431;p30"/>
            <p:cNvSpPr/>
            <p:nvPr/>
          </p:nvSpPr>
          <p:spPr>
            <a:xfrm>
              <a:off x="4865625" y="1780700"/>
              <a:ext cx="117900" cy="432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2"/>
                </a:solidFill>
              </a:endParaRPr>
            </a:p>
          </p:txBody>
        </p:sp>
        <p:sp>
          <p:nvSpPr>
            <p:cNvPr id="432" name="Google Shape;432;p30"/>
            <p:cNvSpPr/>
            <p:nvPr/>
          </p:nvSpPr>
          <p:spPr>
            <a:xfrm>
              <a:off x="4761675" y="1823900"/>
              <a:ext cx="325800" cy="246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2"/>
                </a:solidFill>
              </a:endParaRPr>
            </a:p>
          </p:txBody>
        </p:sp>
      </p:grpSp>
      <p:sp>
        <p:nvSpPr>
          <p:cNvPr id="433" name="Google Shape;433;p30"/>
          <p:cNvSpPr/>
          <p:nvPr/>
        </p:nvSpPr>
        <p:spPr>
          <a:xfrm>
            <a:off x="4433742" y="2099651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434" name="Google Shape;434;p30"/>
          <p:cNvSpPr txBox="1"/>
          <p:nvPr/>
        </p:nvSpPr>
        <p:spPr>
          <a:xfrm>
            <a:off x="4272866" y="2354386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Toil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35" name="Google Shape;435;p30"/>
          <p:cNvSpPr/>
          <p:nvPr/>
        </p:nvSpPr>
        <p:spPr>
          <a:xfrm>
            <a:off x="4433742" y="2721618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436" name="Google Shape;436;p30"/>
          <p:cNvSpPr txBox="1"/>
          <p:nvPr/>
        </p:nvSpPr>
        <p:spPr>
          <a:xfrm>
            <a:off x="4272866" y="2956713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Cromwell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37" name="Google Shape;437;p30"/>
          <p:cNvSpPr/>
          <p:nvPr/>
        </p:nvSpPr>
        <p:spPr>
          <a:xfrm>
            <a:off x="4433742" y="3365537"/>
            <a:ext cx="396300" cy="3306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438" name="Google Shape;438;p30"/>
          <p:cNvSpPr txBox="1"/>
          <p:nvPr/>
        </p:nvSpPr>
        <p:spPr>
          <a:xfrm>
            <a:off x="4272837" y="3615965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miniWDL</a:t>
            </a:r>
            <a:endParaRPr sz="8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39" name="Google Shape;439;p30"/>
          <p:cNvSpPr/>
          <p:nvPr/>
        </p:nvSpPr>
        <p:spPr>
          <a:xfrm>
            <a:off x="4433742" y="4009457"/>
            <a:ext cx="396300" cy="330600"/>
          </a:xfrm>
          <a:prstGeom prst="can">
            <a:avLst>
              <a:gd name="adj" fmla="val 25000"/>
            </a:avLst>
          </a:prstGeom>
          <a:solidFill>
            <a:srgbClr val="F3F3F3"/>
          </a:solidFill>
          <a:ln w="9525" cap="flat" cmpd="sng">
            <a:solidFill>
              <a:srgbClr val="CCCC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440" name="Google Shape;440;p30"/>
          <p:cNvSpPr txBox="1"/>
          <p:nvPr/>
        </p:nvSpPr>
        <p:spPr>
          <a:xfrm>
            <a:off x="4272866" y="4256604"/>
            <a:ext cx="717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i="1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future</a:t>
            </a:r>
            <a:endParaRPr sz="800" i="1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41" name="Google Shape;441;p30"/>
          <p:cNvSpPr/>
          <p:nvPr/>
        </p:nvSpPr>
        <p:spPr>
          <a:xfrm>
            <a:off x="2797600" y="1685768"/>
            <a:ext cx="634338" cy="781974"/>
          </a:xfrm>
          <a:prstGeom prst="flowChart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.cwl</a:t>
            </a:r>
            <a:endParaRPr/>
          </a:p>
        </p:txBody>
      </p:sp>
      <p:sp>
        <p:nvSpPr>
          <p:cNvPr id="442" name="Google Shape;442;p30"/>
          <p:cNvSpPr/>
          <p:nvPr/>
        </p:nvSpPr>
        <p:spPr>
          <a:xfrm>
            <a:off x="2797600" y="3515553"/>
            <a:ext cx="634338" cy="781974"/>
          </a:xfrm>
          <a:prstGeom prst="flowChartDocument">
            <a:avLst/>
          </a:prstGeom>
          <a:noFill/>
          <a:ln w="9525" cap="flat" cmpd="sng">
            <a:solidFill>
              <a:srgbClr val="D9D9D9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 i="1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.future</a:t>
            </a:r>
            <a:endParaRPr sz="1000" i="1"/>
          </a:p>
        </p:txBody>
      </p:sp>
      <p:cxnSp>
        <p:nvCxnSpPr>
          <p:cNvPr id="443" name="Google Shape;443;p30"/>
          <p:cNvCxnSpPr/>
          <p:nvPr/>
        </p:nvCxnSpPr>
        <p:spPr>
          <a:xfrm>
            <a:off x="3602950" y="3838350"/>
            <a:ext cx="651900" cy="30030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dash"/>
            <a:round/>
            <a:headEnd type="none" w="med" len="med"/>
            <a:tailEnd type="triangle" w="med" len="med"/>
          </a:ln>
        </p:spPr>
      </p:cxnSp>
      <p:sp>
        <p:nvSpPr>
          <p:cNvPr id="444" name="Google Shape;444;p30"/>
          <p:cNvSpPr/>
          <p:nvPr/>
        </p:nvSpPr>
        <p:spPr>
          <a:xfrm>
            <a:off x="6351325" y="1401300"/>
            <a:ext cx="244500" cy="31446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45" name="Google Shape;445;p30"/>
          <p:cNvCxnSpPr>
            <a:stCxn id="423" idx="3"/>
            <a:endCxn id="446" idx="1"/>
          </p:cNvCxnSpPr>
          <p:nvPr/>
        </p:nvCxnSpPr>
        <p:spPr>
          <a:xfrm rot="10800000" flipH="1">
            <a:off x="4990737" y="1518700"/>
            <a:ext cx="508500" cy="318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47" name="Google Shape;447;p30"/>
          <p:cNvCxnSpPr>
            <a:stCxn id="434" idx="3"/>
            <a:endCxn id="448" idx="1"/>
          </p:cNvCxnSpPr>
          <p:nvPr/>
        </p:nvCxnSpPr>
        <p:spPr>
          <a:xfrm rot="10800000" flipH="1">
            <a:off x="4990766" y="1600486"/>
            <a:ext cx="508500" cy="867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49" name="Google Shape;449;p30"/>
          <p:cNvCxnSpPr>
            <a:stCxn id="436" idx="3"/>
            <a:endCxn id="450" idx="1"/>
          </p:cNvCxnSpPr>
          <p:nvPr/>
        </p:nvCxnSpPr>
        <p:spPr>
          <a:xfrm rot="10800000" flipH="1">
            <a:off x="4990766" y="1704513"/>
            <a:ext cx="508500" cy="1365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51" name="Google Shape;451;p30"/>
          <p:cNvCxnSpPr>
            <a:stCxn id="438" idx="3"/>
            <a:endCxn id="452" idx="1"/>
          </p:cNvCxnSpPr>
          <p:nvPr/>
        </p:nvCxnSpPr>
        <p:spPr>
          <a:xfrm rot="10800000" flipH="1">
            <a:off x="4990737" y="1815965"/>
            <a:ext cx="508500" cy="1913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53" name="Google Shape;453;p30"/>
          <p:cNvCxnSpPr>
            <a:stCxn id="434" idx="3"/>
          </p:cNvCxnSpPr>
          <p:nvPr/>
        </p:nvCxnSpPr>
        <p:spPr>
          <a:xfrm>
            <a:off x="4990766" y="2468086"/>
            <a:ext cx="491400" cy="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54" name="Google Shape;454;p30"/>
          <p:cNvCxnSpPr>
            <a:stCxn id="434" idx="3"/>
          </p:cNvCxnSpPr>
          <p:nvPr/>
        </p:nvCxnSpPr>
        <p:spPr>
          <a:xfrm>
            <a:off x="4990766" y="2468086"/>
            <a:ext cx="477900" cy="48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55" name="Google Shape;455;p30"/>
          <p:cNvCxnSpPr>
            <a:stCxn id="434" idx="3"/>
          </p:cNvCxnSpPr>
          <p:nvPr/>
        </p:nvCxnSpPr>
        <p:spPr>
          <a:xfrm>
            <a:off x="4990766" y="2468086"/>
            <a:ext cx="472500" cy="108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56" name="Google Shape;456;p30"/>
          <p:cNvCxnSpPr>
            <a:stCxn id="436" idx="3"/>
          </p:cNvCxnSpPr>
          <p:nvPr/>
        </p:nvCxnSpPr>
        <p:spPr>
          <a:xfrm rot="10800000" flipH="1">
            <a:off x="4990766" y="2476713"/>
            <a:ext cx="488700" cy="593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57" name="Google Shape;457;p30"/>
          <p:cNvCxnSpPr>
            <a:stCxn id="436" idx="3"/>
          </p:cNvCxnSpPr>
          <p:nvPr/>
        </p:nvCxnSpPr>
        <p:spPr>
          <a:xfrm rot="10800000" flipH="1">
            <a:off x="4990766" y="3006213"/>
            <a:ext cx="467100" cy="64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58" name="Google Shape;458;p30"/>
          <p:cNvCxnSpPr/>
          <p:nvPr/>
        </p:nvCxnSpPr>
        <p:spPr>
          <a:xfrm>
            <a:off x="4991391" y="3070436"/>
            <a:ext cx="472500" cy="108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59" name="Google Shape;459;p30"/>
          <p:cNvSpPr txBox="1"/>
          <p:nvPr/>
        </p:nvSpPr>
        <p:spPr>
          <a:xfrm>
            <a:off x="4920150" y="4077875"/>
            <a:ext cx="184800" cy="2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rPr>
              <a:t>?</a:t>
            </a:r>
            <a:endParaRPr>
              <a:solidFill>
                <a:srgbClr val="B7B7B7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60" name="Google Shape;460;p30"/>
          <p:cNvCxnSpPr/>
          <p:nvPr/>
        </p:nvCxnSpPr>
        <p:spPr>
          <a:xfrm rot="10800000" flipH="1">
            <a:off x="2292533" y="2294978"/>
            <a:ext cx="398100" cy="69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61" name="Google Shape;461;p30"/>
          <p:cNvCxnSpPr/>
          <p:nvPr/>
        </p:nvCxnSpPr>
        <p:spPr>
          <a:xfrm>
            <a:off x="2292533" y="2994278"/>
            <a:ext cx="387300" cy="1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62" name="Google Shape;462;p30"/>
          <p:cNvCxnSpPr/>
          <p:nvPr/>
        </p:nvCxnSpPr>
        <p:spPr>
          <a:xfrm>
            <a:off x="2292525" y="2994275"/>
            <a:ext cx="360000" cy="76980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dash"/>
            <a:round/>
            <a:headEnd type="none" w="med" len="med"/>
            <a:tailEnd type="triangle" w="med" len="med"/>
          </a:ln>
        </p:spPr>
      </p:cxnSp>
      <p:sp>
        <p:nvSpPr>
          <p:cNvPr id="463" name="Google Shape;463;p30"/>
          <p:cNvSpPr/>
          <p:nvPr/>
        </p:nvSpPr>
        <p:spPr>
          <a:xfrm>
            <a:off x="1148802" y="2434376"/>
            <a:ext cx="999486" cy="1121310"/>
          </a:xfrm>
          <a:prstGeom prst="flowChart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Janis </a:t>
            </a:r>
            <a:r>
              <a:rPr lang="en-GB" sz="1100" i="1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specification</a:t>
            </a:r>
            <a:endParaRPr sz="1100" i="1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b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.py</a:t>
            </a:r>
            <a:endParaRPr/>
          </a:p>
        </p:txBody>
      </p:sp>
      <p:sp>
        <p:nvSpPr>
          <p:cNvPr id="464" name="Google Shape;464;p30"/>
          <p:cNvSpPr/>
          <p:nvPr/>
        </p:nvSpPr>
        <p:spPr>
          <a:xfrm>
            <a:off x="7141739" y="2582564"/>
            <a:ext cx="853470" cy="781974"/>
          </a:xfrm>
          <a:prstGeom prst="flowChartMulti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outputs / logs / </a:t>
            </a:r>
            <a:endParaRPr sz="10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errors</a:t>
            </a:r>
            <a:endParaRPr sz="10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465" name="Google Shape;465;p30"/>
          <p:cNvGrpSpPr/>
          <p:nvPr/>
        </p:nvGrpSpPr>
        <p:grpSpPr>
          <a:xfrm>
            <a:off x="3589341" y="2474011"/>
            <a:ext cx="687000" cy="1035264"/>
            <a:chOff x="2774541" y="2468086"/>
            <a:chExt cx="687000" cy="1035264"/>
          </a:xfrm>
        </p:grpSpPr>
        <p:cxnSp>
          <p:nvCxnSpPr>
            <p:cNvPr id="466" name="Google Shape;466;p30"/>
            <p:cNvCxnSpPr/>
            <p:nvPr/>
          </p:nvCxnSpPr>
          <p:spPr>
            <a:xfrm rot="10800000" flipH="1">
              <a:off x="2774541" y="2468086"/>
              <a:ext cx="687000" cy="455400"/>
            </a:xfrm>
            <a:prstGeom prst="straightConnector1">
              <a:avLst/>
            </a:prstGeom>
            <a:noFill/>
            <a:ln w="9525" cap="flat" cmpd="sng">
              <a:solidFill>
                <a:srgbClr val="999999"/>
              </a:solidFill>
              <a:prstDash val="dot"/>
              <a:round/>
              <a:headEnd type="none" w="med" len="med"/>
              <a:tailEnd type="triangle" w="med" len="med"/>
            </a:ln>
          </p:spPr>
        </p:cxnSp>
        <p:cxnSp>
          <p:nvCxnSpPr>
            <p:cNvPr id="467" name="Google Shape;467;p30"/>
            <p:cNvCxnSpPr/>
            <p:nvPr/>
          </p:nvCxnSpPr>
          <p:spPr>
            <a:xfrm>
              <a:off x="2774675" y="2923450"/>
              <a:ext cx="674400" cy="204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468" name="Google Shape;468;p30"/>
            <p:cNvCxnSpPr/>
            <p:nvPr/>
          </p:nvCxnSpPr>
          <p:spPr>
            <a:xfrm>
              <a:off x="2774675" y="2923450"/>
              <a:ext cx="657900" cy="5799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cxnSp>
        <p:nvCxnSpPr>
          <p:cNvPr id="469" name="Google Shape;469;p30"/>
          <p:cNvCxnSpPr/>
          <p:nvPr/>
        </p:nvCxnSpPr>
        <p:spPr>
          <a:xfrm rot="10800000" flipH="1">
            <a:off x="3591512" y="1860225"/>
            <a:ext cx="669900" cy="171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70" name="Google Shape;470;p30"/>
          <p:cNvCxnSpPr/>
          <p:nvPr/>
        </p:nvCxnSpPr>
        <p:spPr>
          <a:xfrm>
            <a:off x="3591525" y="2031800"/>
            <a:ext cx="678900" cy="34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71" name="Google Shape;471;p30"/>
          <p:cNvCxnSpPr/>
          <p:nvPr/>
        </p:nvCxnSpPr>
        <p:spPr>
          <a:xfrm>
            <a:off x="3606100" y="2037188"/>
            <a:ext cx="668100" cy="840000"/>
          </a:xfrm>
          <a:prstGeom prst="straightConnector1">
            <a:avLst/>
          </a:prstGeom>
          <a:noFill/>
          <a:ln w="9525" cap="flat" cmpd="sng">
            <a:solidFill>
              <a:srgbClr val="999999"/>
            </a:solidFill>
            <a:prstDash val="dot"/>
            <a:round/>
            <a:headEnd type="none" w="med" len="med"/>
            <a:tailEnd type="triangle" w="med" len="med"/>
          </a:ln>
        </p:spPr>
      </p:cxnSp>
      <p:sp>
        <p:nvSpPr>
          <p:cNvPr id="472" name="Google Shape;472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  <p:cxnSp>
        <p:nvCxnSpPr>
          <p:cNvPr id="473" name="Google Shape;473;p30"/>
          <p:cNvCxnSpPr/>
          <p:nvPr/>
        </p:nvCxnSpPr>
        <p:spPr>
          <a:xfrm rot="10800000" flipH="1">
            <a:off x="7387016" y="4804411"/>
            <a:ext cx="206700" cy="135000"/>
          </a:xfrm>
          <a:prstGeom prst="straightConnector1">
            <a:avLst/>
          </a:prstGeom>
          <a:noFill/>
          <a:ln w="9525" cap="flat" cmpd="sng">
            <a:solidFill>
              <a:srgbClr val="999999"/>
            </a:solidFill>
            <a:prstDash val="dot"/>
            <a:round/>
            <a:headEnd type="none" w="med" len="med"/>
            <a:tailEnd type="stealth" w="med" len="med"/>
          </a:ln>
        </p:spPr>
      </p:cxnSp>
      <p:sp>
        <p:nvSpPr>
          <p:cNvPr id="474" name="Google Shape;474;p30"/>
          <p:cNvSpPr txBox="1"/>
          <p:nvPr/>
        </p:nvSpPr>
        <p:spPr>
          <a:xfrm>
            <a:off x="7593732" y="4712000"/>
            <a:ext cx="12459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- partial support</a:t>
            </a:r>
            <a:endParaRPr sz="800"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5" name="Google Shape;475;p30"/>
          <p:cNvSpPr txBox="1"/>
          <p:nvPr/>
        </p:nvSpPr>
        <p:spPr>
          <a:xfrm>
            <a:off x="2421175" y="776200"/>
            <a:ext cx="12459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Specification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6" name="Google Shape;476;p30"/>
          <p:cNvSpPr txBox="1"/>
          <p:nvPr/>
        </p:nvSpPr>
        <p:spPr>
          <a:xfrm>
            <a:off x="3963950" y="710650"/>
            <a:ext cx="119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Execution engine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7" name="Google Shape;477;p30"/>
          <p:cNvSpPr txBox="1"/>
          <p:nvPr/>
        </p:nvSpPr>
        <p:spPr>
          <a:xfrm>
            <a:off x="5312675" y="840350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8" name="Google Shape;478;p30"/>
          <p:cNvSpPr txBox="1"/>
          <p:nvPr/>
        </p:nvSpPr>
        <p:spPr>
          <a:xfrm>
            <a:off x="5312675" y="697825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Compute environment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9" name="Google Shape;479;p30"/>
          <p:cNvSpPr txBox="1"/>
          <p:nvPr/>
        </p:nvSpPr>
        <p:spPr>
          <a:xfrm>
            <a:off x="6874275" y="847450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80" name="Google Shape;480;p30"/>
          <p:cNvSpPr txBox="1"/>
          <p:nvPr/>
        </p:nvSpPr>
        <p:spPr>
          <a:xfrm>
            <a:off x="6874275" y="807550"/>
            <a:ext cx="1194600" cy="3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Outputs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Janis assistant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86" name="Google Shape;486;p3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Running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workflows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consistency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monitor progress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collect outputs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notifications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CWLTool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and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Cromwell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managed by Janis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durability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through MySQL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Configuration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templates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slurm, PBS / torque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submit engine to cluster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87" name="Google Shape;487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43075" y="626850"/>
            <a:ext cx="4289226" cy="3889800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3"/>
          <p:cNvSpPr/>
          <p:nvPr/>
        </p:nvSpPr>
        <p:spPr>
          <a:xfrm>
            <a:off x="5729413" y="2355225"/>
            <a:ext cx="1001700" cy="1005900"/>
          </a:xfrm>
          <a:prstGeom prst="bracePair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553;p33"/>
          <p:cNvSpPr/>
          <p:nvPr/>
        </p:nvSpPr>
        <p:spPr>
          <a:xfrm>
            <a:off x="4200725" y="2776575"/>
            <a:ext cx="803700" cy="163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4" name="Google Shape;554;p33"/>
          <p:cNvSpPr/>
          <p:nvPr/>
        </p:nvSpPr>
        <p:spPr>
          <a:xfrm>
            <a:off x="1130100" y="2202100"/>
            <a:ext cx="1247508" cy="1368306"/>
          </a:xfrm>
          <a:prstGeom prst="flowChart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-GB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lang="en-GB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Janis specification</a:t>
            </a:r>
            <a:endParaRPr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b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.py</a:t>
            </a:r>
            <a:endParaRPr/>
          </a:p>
        </p:txBody>
      </p:sp>
      <p:sp>
        <p:nvSpPr>
          <p:cNvPr id="555" name="Google Shape;555;p33"/>
          <p:cNvSpPr/>
          <p:nvPr/>
        </p:nvSpPr>
        <p:spPr>
          <a:xfrm rot="5400000">
            <a:off x="2601099" y="2481075"/>
            <a:ext cx="208200" cy="6552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33"/>
          <p:cNvSpPr/>
          <p:nvPr/>
        </p:nvSpPr>
        <p:spPr>
          <a:xfrm>
            <a:off x="1130100" y="1273300"/>
            <a:ext cx="6883800" cy="351000"/>
          </a:xfrm>
          <a:prstGeom prst="roundRect">
            <a:avLst>
              <a:gd name="adj" fmla="val 796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rPr>
              <a:t>Janis assistant</a:t>
            </a:r>
            <a:endParaRPr>
              <a:solidFill>
                <a:srgbClr val="43434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7" name="Google Shape;557;p33"/>
          <p:cNvSpPr/>
          <p:nvPr/>
        </p:nvSpPr>
        <p:spPr>
          <a:xfrm>
            <a:off x="7228550" y="2525350"/>
            <a:ext cx="742338" cy="676350"/>
          </a:xfrm>
          <a:prstGeom prst="flowChartMultidocumen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434343"/>
                </a:solidFill>
                <a:latin typeface="Nunito"/>
                <a:ea typeface="Nunito"/>
                <a:cs typeface="Nunito"/>
                <a:sym typeface="Nunito"/>
              </a:rPr>
              <a:t>outputs</a:t>
            </a:r>
            <a:endParaRPr sz="1000">
              <a:solidFill>
                <a:srgbClr val="43434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8" name="Google Shape;558;p33"/>
          <p:cNvSpPr/>
          <p:nvPr/>
        </p:nvSpPr>
        <p:spPr>
          <a:xfrm rot="5400000">
            <a:off x="6900451" y="2674725"/>
            <a:ext cx="208200" cy="3669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33"/>
          <p:cNvSpPr/>
          <p:nvPr/>
        </p:nvSpPr>
        <p:spPr>
          <a:xfrm>
            <a:off x="4637625" y="2142575"/>
            <a:ext cx="330900" cy="7152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0" name="Google Shape;560;p33"/>
          <p:cNvGrpSpPr/>
          <p:nvPr/>
        </p:nvGrpSpPr>
        <p:grpSpPr>
          <a:xfrm>
            <a:off x="5004450" y="2658750"/>
            <a:ext cx="657000" cy="554575"/>
            <a:chOff x="4964675" y="2440750"/>
            <a:chExt cx="657000" cy="554575"/>
          </a:xfrm>
        </p:grpSpPr>
        <p:sp>
          <p:nvSpPr>
            <p:cNvPr id="561" name="Google Shape;561;p33"/>
            <p:cNvSpPr/>
            <p:nvPr/>
          </p:nvSpPr>
          <p:spPr>
            <a:xfrm>
              <a:off x="5073863" y="2440750"/>
              <a:ext cx="438600" cy="351000"/>
            </a:xfrm>
            <a:prstGeom prst="can">
              <a:avLst>
                <a:gd name="adj" fmla="val 25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3"/>
            <p:cNvSpPr txBox="1"/>
            <p:nvPr/>
          </p:nvSpPr>
          <p:spPr>
            <a:xfrm>
              <a:off x="4964675" y="2754125"/>
              <a:ext cx="657000" cy="24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latin typeface="Nunito"/>
                  <a:ea typeface="Nunito"/>
                  <a:cs typeface="Nunito"/>
                  <a:sym typeface="Nunito"/>
                </a:rPr>
                <a:t>Cromwell</a:t>
              </a:r>
              <a:endParaRPr sz="800"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sp>
        <p:nvSpPr>
          <p:cNvPr id="563" name="Google Shape;563;p33"/>
          <p:cNvSpPr/>
          <p:nvPr/>
        </p:nvSpPr>
        <p:spPr>
          <a:xfrm>
            <a:off x="6024188" y="2405638"/>
            <a:ext cx="438600" cy="3510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4" name="Google Shape;564;p33"/>
          <p:cNvSpPr/>
          <p:nvPr/>
        </p:nvSpPr>
        <p:spPr>
          <a:xfrm>
            <a:off x="5991063" y="2959688"/>
            <a:ext cx="500364" cy="351000"/>
          </a:xfrm>
          <a:prstGeom prst="cloud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5" name="Google Shape;565;p33"/>
          <p:cNvSpPr txBox="1"/>
          <p:nvPr/>
        </p:nvSpPr>
        <p:spPr>
          <a:xfrm>
            <a:off x="5939725" y="2983238"/>
            <a:ext cx="551700" cy="3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Cloud</a:t>
            </a:r>
            <a:endParaRPr sz="8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6" name="Google Shape;566;p33"/>
          <p:cNvSpPr txBox="1"/>
          <p:nvPr/>
        </p:nvSpPr>
        <p:spPr>
          <a:xfrm>
            <a:off x="5991075" y="2452750"/>
            <a:ext cx="500400" cy="3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HPCs</a:t>
            </a:r>
            <a:endParaRPr sz="800"/>
          </a:p>
        </p:txBody>
      </p:sp>
      <p:sp>
        <p:nvSpPr>
          <p:cNvPr id="567" name="Google Shape;567;p33"/>
          <p:cNvSpPr/>
          <p:nvPr/>
        </p:nvSpPr>
        <p:spPr>
          <a:xfrm rot="10800000" flipH="1">
            <a:off x="4637625" y="2857975"/>
            <a:ext cx="330900" cy="7152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33"/>
          <p:cNvSpPr/>
          <p:nvPr/>
        </p:nvSpPr>
        <p:spPr>
          <a:xfrm>
            <a:off x="4628375" y="2822175"/>
            <a:ext cx="97800" cy="72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33"/>
          <p:cNvSpPr/>
          <p:nvPr/>
        </p:nvSpPr>
        <p:spPr>
          <a:xfrm>
            <a:off x="3034875" y="2124525"/>
            <a:ext cx="1165860" cy="1368306"/>
          </a:xfrm>
          <a:prstGeom prst="flowChartMultidocumen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.cwl /</a:t>
            </a:r>
            <a:endParaRPr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.wdl /</a:t>
            </a:r>
            <a:endParaRPr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.future</a:t>
            </a:r>
            <a:endParaRPr i="1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570" name="Google Shape;570;p33"/>
          <p:cNvGrpSpPr/>
          <p:nvPr/>
        </p:nvGrpSpPr>
        <p:grpSpPr>
          <a:xfrm>
            <a:off x="5004450" y="1998713"/>
            <a:ext cx="657000" cy="557725"/>
            <a:chOff x="4964675" y="3254200"/>
            <a:chExt cx="657000" cy="557725"/>
          </a:xfrm>
        </p:grpSpPr>
        <p:sp>
          <p:nvSpPr>
            <p:cNvPr id="571" name="Google Shape;571;p33"/>
            <p:cNvSpPr/>
            <p:nvPr/>
          </p:nvSpPr>
          <p:spPr>
            <a:xfrm>
              <a:off x="5073863" y="3254200"/>
              <a:ext cx="438600" cy="351000"/>
            </a:xfrm>
            <a:prstGeom prst="can">
              <a:avLst>
                <a:gd name="adj" fmla="val 25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3"/>
            <p:cNvSpPr txBox="1"/>
            <p:nvPr/>
          </p:nvSpPr>
          <p:spPr>
            <a:xfrm>
              <a:off x="4964675" y="3570725"/>
              <a:ext cx="657000" cy="24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latin typeface="Nunito"/>
                  <a:ea typeface="Nunito"/>
                  <a:cs typeface="Nunito"/>
                  <a:sym typeface="Nunito"/>
                </a:rPr>
                <a:t>CWLTool</a:t>
              </a:r>
              <a:endParaRPr sz="800"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sp>
        <p:nvSpPr>
          <p:cNvPr id="573" name="Google Shape;573;p33"/>
          <p:cNvSpPr/>
          <p:nvPr/>
        </p:nvSpPr>
        <p:spPr>
          <a:xfrm>
            <a:off x="5113638" y="3315625"/>
            <a:ext cx="438600" cy="351000"/>
          </a:xfrm>
          <a:prstGeom prst="can">
            <a:avLst>
              <a:gd name="adj" fmla="val 25000"/>
            </a:avLst>
          </a:prstGeom>
          <a:solidFill>
            <a:srgbClr val="F3F3F3"/>
          </a:solidFill>
          <a:ln w="9525" cap="flat" cmpd="sng">
            <a:solidFill>
              <a:srgbClr val="D9D9D9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p33"/>
          <p:cNvSpPr txBox="1"/>
          <p:nvPr/>
        </p:nvSpPr>
        <p:spPr>
          <a:xfrm>
            <a:off x="5004450" y="3629000"/>
            <a:ext cx="657000" cy="2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Nunito"/>
                <a:ea typeface="Nunito"/>
                <a:cs typeface="Nunito"/>
                <a:sym typeface="Nunito"/>
              </a:rPr>
              <a:t>future</a:t>
            </a:r>
            <a:endParaRPr sz="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5" name="Google Shape;575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  <p:sp>
        <p:nvSpPr>
          <p:cNvPr id="576" name="Google Shape;576;p33"/>
          <p:cNvSpPr txBox="1"/>
          <p:nvPr/>
        </p:nvSpPr>
        <p:spPr>
          <a:xfrm>
            <a:off x="2994850" y="4092050"/>
            <a:ext cx="12459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Specification</a:t>
            </a:r>
            <a:endParaRPr sz="12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7" name="Google Shape;577;p33"/>
          <p:cNvSpPr txBox="1"/>
          <p:nvPr/>
        </p:nvSpPr>
        <p:spPr>
          <a:xfrm>
            <a:off x="4637625" y="4005875"/>
            <a:ext cx="1194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Execution engine</a:t>
            </a:r>
            <a:endParaRPr sz="12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8" name="Google Shape;578;p33"/>
          <p:cNvSpPr txBox="1"/>
          <p:nvPr/>
        </p:nvSpPr>
        <p:spPr>
          <a:xfrm>
            <a:off x="5553000" y="4135575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9" name="Google Shape;579;p33"/>
          <p:cNvSpPr txBox="1"/>
          <p:nvPr/>
        </p:nvSpPr>
        <p:spPr>
          <a:xfrm>
            <a:off x="5729425" y="4005875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Compute environment</a:t>
            </a:r>
            <a:endParaRPr sz="12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0" name="Google Shape;580;p33"/>
          <p:cNvSpPr txBox="1"/>
          <p:nvPr/>
        </p:nvSpPr>
        <p:spPr>
          <a:xfrm>
            <a:off x="6962200" y="4142675"/>
            <a:ext cx="11946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1" name="Google Shape;581;p33"/>
          <p:cNvSpPr txBox="1"/>
          <p:nvPr/>
        </p:nvSpPr>
        <p:spPr>
          <a:xfrm>
            <a:off x="7002425" y="4102750"/>
            <a:ext cx="1194600" cy="3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Outputs</a:t>
            </a:r>
            <a:endParaRPr sz="12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Bioinformatics process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68" name="Google Shape;68;p14"/>
          <p:cNvGrpSpPr/>
          <p:nvPr/>
        </p:nvGrpSpPr>
        <p:grpSpPr>
          <a:xfrm>
            <a:off x="392400" y="1721665"/>
            <a:ext cx="1914900" cy="2620162"/>
            <a:chOff x="311700" y="1650077"/>
            <a:chExt cx="1914900" cy="2620162"/>
          </a:xfrm>
        </p:grpSpPr>
        <p:pic>
          <p:nvPicPr>
            <p:cNvPr id="69" name="Google Shape;69;p1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977652" y="1650077"/>
              <a:ext cx="655440" cy="748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" name="Google Shape;70;p14"/>
            <p:cNvSpPr txBox="1"/>
            <p:nvPr/>
          </p:nvSpPr>
          <p:spPr>
            <a:xfrm>
              <a:off x="311700" y="2711140"/>
              <a:ext cx="1914900" cy="155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chemeClr val="accent1"/>
                  </a:solidFill>
                  <a:latin typeface="Nunito"/>
                  <a:ea typeface="Nunito"/>
                  <a:cs typeface="Nunito"/>
                  <a:sym typeface="Nunito"/>
                </a:rPr>
                <a:t>experiment</a:t>
              </a:r>
              <a:endParaRPr sz="16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WGS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single cell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RNA Seq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proteomics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sp>
        <p:nvSpPr>
          <p:cNvPr id="71" name="Google Shape;71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grpSp>
        <p:nvGrpSpPr>
          <p:cNvPr id="72" name="Google Shape;72;p14"/>
          <p:cNvGrpSpPr/>
          <p:nvPr/>
        </p:nvGrpSpPr>
        <p:grpSpPr>
          <a:xfrm>
            <a:off x="6836675" y="1661004"/>
            <a:ext cx="1914900" cy="2448908"/>
            <a:chOff x="6836675" y="1661004"/>
            <a:chExt cx="1914900" cy="2448908"/>
          </a:xfrm>
        </p:grpSpPr>
        <p:sp>
          <p:nvSpPr>
            <p:cNvPr id="73" name="Google Shape;73;p14"/>
            <p:cNvSpPr txBox="1"/>
            <p:nvPr/>
          </p:nvSpPr>
          <p:spPr>
            <a:xfrm>
              <a:off x="6836675" y="2782713"/>
              <a:ext cx="1914900" cy="132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chemeClr val="accent1"/>
                  </a:solidFill>
                  <a:latin typeface="Nunito"/>
                  <a:ea typeface="Nunito"/>
                  <a:cs typeface="Nunito"/>
                  <a:sym typeface="Nunito"/>
                </a:rPr>
                <a:t>tertiary analysis</a:t>
              </a:r>
              <a:endParaRPr sz="16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downstream 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Visualisation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99999"/>
                </a:buClr>
                <a:buSzPts val="1300"/>
                <a:buFont typeface="Nunito"/>
                <a:buChar char="-"/>
              </a:pPr>
              <a:endParaRPr sz="13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pic>
          <p:nvPicPr>
            <p:cNvPr id="74" name="Google Shape;74;p1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380411" y="1661004"/>
              <a:ext cx="827434" cy="8258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5" name="Google Shape;75;p14"/>
          <p:cNvGrpSpPr/>
          <p:nvPr/>
        </p:nvGrpSpPr>
        <p:grpSpPr>
          <a:xfrm>
            <a:off x="4727725" y="1661000"/>
            <a:ext cx="1914900" cy="2448913"/>
            <a:chOff x="4727725" y="1661000"/>
            <a:chExt cx="1914900" cy="2448913"/>
          </a:xfrm>
        </p:grpSpPr>
        <p:sp>
          <p:nvSpPr>
            <p:cNvPr id="76" name="Google Shape;76;p14"/>
            <p:cNvSpPr txBox="1"/>
            <p:nvPr/>
          </p:nvSpPr>
          <p:spPr>
            <a:xfrm>
              <a:off x="4727725" y="2782713"/>
              <a:ext cx="1914900" cy="132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chemeClr val="accent1"/>
                  </a:solidFill>
                  <a:latin typeface="Nunito"/>
                  <a:ea typeface="Nunito"/>
                  <a:cs typeface="Nunito"/>
                  <a:sym typeface="Nunito"/>
                </a:rPr>
                <a:t>secondary analysis</a:t>
              </a:r>
              <a:endParaRPr sz="16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alignment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variant detection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annotation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pic>
          <p:nvPicPr>
            <p:cNvPr id="77" name="Google Shape;77;p1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169051" y="1661000"/>
              <a:ext cx="1032286" cy="8258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8" name="Google Shape;78;p14"/>
          <p:cNvGrpSpPr/>
          <p:nvPr/>
        </p:nvGrpSpPr>
        <p:grpSpPr>
          <a:xfrm>
            <a:off x="2488725" y="1711500"/>
            <a:ext cx="1914900" cy="2398413"/>
            <a:chOff x="2488725" y="1711500"/>
            <a:chExt cx="1914900" cy="2398413"/>
          </a:xfrm>
        </p:grpSpPr>
        <p:sp>
          <p:nvSpPr>
            <p:cNvPr id="79" name="Google Shape;79;p14"/>
            <p:cNvSpPr txBox="1"/>
            <p:nvPr/>
          </p:nvSpPr>
          <p:spPr>
            <a:xfrm>
              <a:off x="2488725" y="2782713"/>
              <a:ext cx="1914900" cy="132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chemeClr val="accent1"/>
                  </a:solidFill>
                  <a:latin typeface="Nunito"/>
                  <a:ea typeface="Nunito"/>
                  <a:cs typeface="Nunito"/>
                  <a:sym typeface="Nunito"/>
                </a:rPr>
                <a:t>data</a:t>
              </a:r>
              <a:endParaRPr sz="16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sequencing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images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pic>
          <p:nvPicPr>
            <p:cNvPr id="80" name="Google Shape;80;p14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3129061" y="1711500"/>
              <a:ext cx="634225" cy="72482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Examples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aphicFrame>
        <p:nvGraphicFramePr>
          <p:cNvPr id="587" name="Google Shape;587;p34"/>
          <p:cNvGraphicFramePr/>
          <p:nvPr/>
        </p:nvGraphicFramePr>
        <p:xfrm>
          <a:off x="645725" y="1219350"/>
          <a:ext cx="7852525" cy="3388500"/>
        </p:xfrm>
        <a:graphic>
          <a:graphicData uri="http://schemas.openxmlformats.org/drawingml/2006/table">
            <a:tbl>
              <a:tblPr>
                <a:noFill/>
                <a:tableStyleId>{81D6BCED-8D6E-4165-AA72-FFFC051DCA92}</a:tableStyleId>
              </a:tblPr>
              <a:tblGrid>
                <a:gridCol w="3283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6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7700">
                <a:tc>
                  <a:txBody>
                    <a:bodyPr/>
                    <a:lstStyle/>
                    <a:p>
                      <a:pPr marL="457200" lvl="0" indent="-3429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800"/>
                        <a:buFont typeface="Nunito"/>
                        <a:buChar char="-"/>
                      </a:pPr>
                      <a:r>
                        <a:rPr lang="en-GB" sz="1800">
                          <a:solidFill>
                            <a:schemeClr val="dk2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Install</a:t>
                      </a:r>
                      <a:endParaRPr sz="1800">
                        <a:solidFill>
                          <a:schemeClr val="dk2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pip3 install janis-pipelines</a:t>
                      </a:r>
                      <a:endParaRPr>
                        <a:latin typeface="Roboto Mono"/>
                        <a:ea typeface="Roboto Mono"/>
                        <a:cs typeface="Roboto Mono"/>
                        <a:sym typeface="Roboto Mon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700">
                <a:tc>
                  <a:txBody>
                    <a:bodyPr/>
                    <a:lstStyle/>
                    <a:p>
                      <a:pPr marL="457200" lvl="0" indent="-3429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800"/>
                        <a:buFont typeface="Nunito"/>
                        <a:buChar char="-"/>
                      </a:pPr>
                      <a:r>
                        <a:rPr lang="en-GB" sz="1800">
                          <a:solidFill>
                            <a:schemeClr val="dk2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Initialize</a:t>
                      </a:r>
                      <a:endParaRPr sz="1800">
                        <a:solidFill>
                          <a:schemeClr val="dk2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999999"/>
                          </a:solidFill>
                          <a:latin typeface="Roboto Mono Light"/>
                          <a:ea typeface="Roboto Mono Light"/>
                          <a:cs typeface="Roboto Mono Light"/>
                          <a:sym typeface="Roboto Mono Light"/>
                        </a:rPr>
                        <a:t>janis</a:t>
                      </a:r>
                      <a:r>
                        <a:rPr lang="en-GB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 </a:t>
                      </a:r>
                      <a:r>
                        <a:rPr lang="en-GB" b="1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init</a:t>
                      </a:r>
                      <a:r>
                        <a:rPr lang="en-GB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 </a:t>
                      </a:r>
                      <a:r>
                        <a:rPr lang="en-GB">
                          <a:solidFill>
                            <a:srgbClr val="999999"/>
                          </a:solidFill>
                          <a:latin typeface="Roboto Mono Light"/>
                          <a:ea typeface="Roboto Mono Light"/>
                          <a:cs typeface="Roboto Mono Light"/>
                          <a:sym typeface="Roboto Mono Light"/>
                        </a:rPr>
                        <a:t>slurm_singularity [--help]</a:t>
                      </a:r>
                      <a:endParaRPr>
                        <a:solidFill>
                          <a:srgbClr val="999999"/>
                        </a:solidFill>
                        <a:latin typeface="Roboto Mono Light"/>
                        <a:ea typeface="Roboto Mono Light"/>
                        <a:cs typeface="Roboto Mono Light"/>
                        <a:sym typeface="Roboto Mono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7700">
                <a:tc>
                  <a:txBody>
                    <a:bodyPr/>
                    <a:lstStyle/>
                    <a:p>
                      <a:pPr marL="457200" lvl="0" indent="-3429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800"/>
                        <a:buFont typeface="Nunito"/>
                        <a:buChar char="-"/>
                      </a:pPr>
                      <a:r>
                        <a:rPr lang="en-GB" sz="1800">
                          <a:solidFill>
                            <a:schemeClr val="dk2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Translate</a:t>
                      </a:r>
                      <a:endParaRPr sz="1800">
                        <a:solidFill>
                          <a:schemeClr val="dk2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999999"/>
                          </a:solidFill>
                          <a:latin typeface="Roboto Mono Light"/>
                          <a:ea typeface="Roboto Mono Light"/>
                          <a:cs typeface="Roboto Mono Light"/>
                          <a:sym typeface="Roboto Mono Light"/>
                        </a:rPr>
                        <a:t>janis</a:t>
                      </a:r>
                      <a:r>
                        <a:rPr lang="en-GB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 </a:t>
                      </a:r>
                      <a:r>
                        <a:rPr lang="en-GB" b="1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translate</a:t>
                      </a:r>
                      <a:r>
                        <a:rPr lang="en-GB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 </a:t>
                      </a:r>
                      <a:r>
                        <a:rPr lang="en-GB">
                          <a:solidFill>
                            <a:srgbClr val="999999"/>
                          </a:solidFill>
                          <a:latin typeface="Roboto Mono Light"/>
                          <a:ea typeface="Roboto Mono Light"/>
                          <a:cs typeface="Roboto Mono Light"/>
                          <a:sym typeface="Roboto Mono Light"/>
                        </a:rPr>
                        <a:t>fastqc</a:t>
                      </a:r>
                      <a:r>
                        <a:rPr lang="en-GB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 wdl</a:t>
                      </a:r>
                      <a:endParaRPr>
                        <a:latin typeface="Roboto Mono"/>
                        <a:ea typeface="Roboto Mono"/>
                        <a:cs typeface="Roboto Mono"/>
                        <a:sym typeface="Roboto Mon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700">
                <a:tc>
                  <a:txBody>
                    <a:bodyPr/>
                    <a:lstStyle/>
                    <a:p>
                      <a:pPr marL="457200" lvl="0" indent="-3429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800"/>
                        <a:buFont typeface="Nunito"/>
                        <a:buChar char="-"/>
                      </a:pPr>
                      <a:r>
                        <a:rPr lang="en-GB" sz="1800">
                          <a:solidFill>
                            <a:schemeClr val="dk2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Run a tool / workflow</a:t>
                      </a:r>
                      <a:endParaRPr sz="1800">
                        <a:solidFill>
                          <a:schemeClr val="dk2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999999"/>
                          </a:solidFill>
                          <a:latin typeface="Roboto Mono Light"/>
                          <a:ea typeface="Roboto Mono Light"/>
                          <a:cs typeface="Roboto Mono Light"/>
                          <a:sym typeface="Roboto Mono Light"/>
                        </a:rPr>
                        <a:t>janis</a:t>
                      </a:r>
                      <a:r>
                        <a:rPr lang="en-GB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 </a:t>
                      </a:r>
                      <a:r>
                        <a:rPr lang="en-GB" b="1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run</a:t>
                      </a:r>
                      <a:r>
                        <a:rPr lang="en-GB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 </a:t>
                      </a:r>
                      <a:r>
                        <a:rPr lang="en-GB">
                          <a:solidFill>
                            <a:srgbClr val="999999"/>
                          </a:solidFill>
                          <a:latin typeface="Roboto Mono Light"/>
                          <a:ea typeface="Roboto Mono Light"/>
                          <a:cs typeface="Roboto Mono Light"/>
                          <a:sym typeface="Roboto Mono Light"/>
                        </a:rPr>
                        <a:t>fastqc --fastq fastq1.gz</a:t>
                      </a:r>
                      <a:endParaRPr>
                        <a:solidFill>
                          <a:srgbClr val="999999"/>
                        </a:solidFill>
                        <a:latin typeface="Roboto Mono Light"/>
                        <a:ea typeface="Roboto Mono Light"/>
                        <a:cs typeface="Roboto Mono Light"/>
                        <a:sym typeface="Roboto Mono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7700">
                <a:tc>
                  <a:txBody>
                    <a:bodyPr/>
                    <a:lstStyle/>
                    <a:p>
                      <a:pPr marL="457200" lvl="0" indent="-3429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800"/>
                        <a:buFont typeface="Nunito"/>
                        <a:buChar char="-"/>
                      </a:pPr>
                      <a:r>
                        <a:rPr lang="en-GB" sz="1800">
                          <a:solidFill>
                            <a:schemeClr val="dk2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Monitor progress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>
                          <a:solidFill>
                            <a:srgbClr val="999999"/>
                          </a:solidFill>
                          <a:latin typeface="Roboto Mono Light"/>
                          <a:ea typeface="Roboto Mono Light"/>
                          <a:cs typeface="Roboto Mono Light"/>
                          <a:sym typeface="Roboto Mono Light"/>
                        </a:rPr>
                        <a:t>janis</a:t>
                      </a:r>
                      <a:r>
                        <a:rPr lang="en-GB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 </a:t>
                      </a:r>
                      <a:r>
                        <a:rPr lang="en-GB" b="1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watch</a:t>
                      </a:r>
                      <a:r>
                        <a:rPr lang="en-GB">
                          <a:latin typeface="Roboto Mono"/>
                          <a:ea typeface="Roboto Mono"/>
                          <a:cs typeface="Roboto Mono"/>
                          <a:sym typeface="Roboto Mono"/>
                        </a:rPr>
                        <a:t> </a:t>
                      </a:r>
                      <a:r>
                        <a:rPr lang="en-GB">
                          <a:solidFill>
                            <a:srgbClr val="999999"/>
                          </a:solidFill>
                          <a:latin typeface="Roboto Mono Light"/>
                          <a:ea typeface="Roboto Mono Light"/>
                          <a:cs typeface="Roboto Mono Light"/>
                          <a:sym typeface="Roboto Mono Light"/>
                        </a:rPr>
                        <a:t>$wid</a:t>
                      </a:r>
                      <a:endParaRPr>
                        <a:solidFill>
                          <a:srgbClr val="999999"/>
                        </a:solidFill>
                        <a:latin typeface="Roboto Mono Light"/>
                        <a:ea typeface="Roboto Mono Light"/>
                        <a:cs typeface="Roboto Mono Light"/>
                        <a:sym typeface="Roboto Mono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88" name="Google Shape;588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3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Exemplar pipelines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4" name="Google Shape;594;p35"/>
          <p:cNvSpPr txBox="1">
            <a:spLocks noGrp="1"/>
          </p:cNvSpPr>
          <p:nvPr>
            <p:ph type="body" idx="1"/>
          </p:nvPr>
        </p:nvSpPr>
        <p:spPr>
          <a:xfrm>
            <a:off x="311700" y="1435150"/>
            <a:ext cx="4006800" cy="13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WGS Germline / Somatic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GATK4, Strelka, VarDict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Demonstrates effectiveness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95" name="Google Shape;59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8875" y="1201675"/>
            <a:ext cx="4895575" cy="2740150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35"/>
          <p:cNvSpPr txBox="1"/>
          <p:nvPr/>
        </p:nvSpPr>
        <p:spPr>
          <a:xfrm>
            <a:off x="4499275" y="4701925"/>
            <a:ext cx="4199100" cy="3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Visualisation of Germline workflow from Rabix Composer</a:t>
            </a:r>
            <a:endParaRPr sz="9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7" name="Google Shape;597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Testing</a:t>
            </a:r>
            <a:endParaRPr/>
          </a:p>
        </p:txBody>
      </p:sp>
      <p:sp>
        <p:nvSpPr>
          <p:cNvPr id="603" name="Google Shape;603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  <p:graphicFrame>
        <p:nvGraphicFramePr>
          <p:cNvPr id="604" name="Google Shape;604;p36"/>
          <p:cNvGraphicFramePr/>
          <p:nvPr/>
        </p:nvGraphicFramePr>
        <p:xfrm>
          <a:off x="1657925" y="1285145"/>
          <a:ext cx="5828125" cy="3291630"/>
        </p:xfrm>
        <a:graphic>
          <a:graphicData uri="http://schemas.openxmlformats.org/drawingml/2006/table">
            <a:tbl>
              <a:tblPr>
                <a:noFill/>
                <a:tableStyleId>{81D6BCED-8D6E-4165-AA72-FFFC051DCA92}</a:tableStyleId>
              </a:tblPr>
              <a:tblGrid>
                <a:gridCol w="1165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5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5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Nunito"/>
                          <a:ea typeface="Nunito"/>
                          <a:cs typeface="Nunito"/>
                          <a:sym typeface="Nunito"/>
                        </a:rPr>
                        <a:t>Engine</a:t>
                      </a:r>
                      <a:endParaRPr b="1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Nunito"/>
                          <a:ea typeface="Nunito"/>
                          <a:cs typeface="Nunito"/>
                          <a:sym typeface="Nunito"/>
                        </a:rPr>
                        <a:t>Batch</a:t>
                      </a:r>
                      <a:endParaRPr b="1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Nunito"/>
                          <a:ea typeface="Nunito"/>
                          <a:cs typeface="Nunito"/>
                          <a:sym typeface="Nunito"/>
                        </a:rPr>
                        <a:t>Container</a:t>
                      </a:r>
                      <a:endParaRPr b="1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Nunito"/>
                          <a:ea typeface="Nunito"/>
                          <a:cs typeface="Nunito"/>
                          <a:sym typeface="Nunito"/>
                        </a:rPr>
                        <a:t>Runtime*</a:t>
                      </a:r>
                      <a:endParaRPr b="1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Nunito"/>
                          <a:ea typeface="Nunito"/>
                          <a:cs typeface="Nunito"/>
                          <a:sym typeface="Nunito"/>
                        </a:rPr>
                        <a:t>Personal </a:t>
                      </a:r>
                      <a:endParaRPr b="1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CWLTool / Cromwell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-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Docker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i="1">
                          <a:latin typeface="Nunito"/>
                          <a:ea typeface="Nunito"/>
                          <a:cs typeface="Nunito"/>
                          <a:sym typeface="Nunito"/>
                        </a:rPr>
                        <a:t>-</a:t>
                      </a:r>
                      <a:endParaRPr sz="1200" i="1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Nunito"/>
                          <a:ea typeface="Nunito"/>
                          <a:cs typeface="Nunito"/>
                          <a:sym typeface="Nunito"/>
                        </a:rPr>
                        <a:t>Peter Mac</a:t>
                      </a:r>
                      <a:endParaRPr b="1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Cromwell / Toil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Slurm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Singularity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1d 13h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Nunito"/>
                          <a:ea typeface="Nunito"/>
                          <a:cs typeface="Nunito"/>
                          <a:sym typeface="Nunito"/>
                        </a:rPr>
                        <a:t>UniMelb</a:t>
                      </a:r>
                      <a:endParaRPr b="1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Cromwell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Slurm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Singularity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1d 03h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Nunito"/>
                          <a:ea typeface="Nunito"/>
                          <a:cs typeface="Nunito"/>
                          <a:sym typeface="Nunito"/>
                        </a:rPr>
                        <a:t>WEHI</a:t>
                      </a:r>
                      <a:endParaRPr b="1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Cromwell</a:t>
                      </a:r>
                      <a:endParaRPr sz="1200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PBS / Torque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Singularity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1d 07h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Nunito"/>
                          <a:ea typeface="Nunito"/>
                          <a:cs typeface="Nunito"/>
                          <a:sym typeface="Nunito"/>
                        </a:rPr>
                        <a:t>Pawsey</a:t>
                      </a:r>
                      <a:endParaRPr b="1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Cromwell</a:t>
                      </a:r>
                      <a:endParaRPr sz="1200">
                        <a:solidFill>
                          <a:schemeClr val="dk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Slurm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Singularity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1d 03h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Nunito"/>
                          <a:ea typeface="Nunito"/>
                          <a:cs typeface="Nunito"/>
                          <a:sym typeface="Nunito"/>
                        </a:rPr>
                        <a:t>Google Cloud</a:t>
                      </a:r>
                      <a:endParaRPr b="1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Cromwell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Pipelines API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Docker</a:t>
                      </a:r>
                      <a:endParaRPr sz="1200"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  <a:t>0d 23h</a:t>
                      </a:r>
                      <a:br>
                        <a:rPr lang="en-GB" sz="1200">
                          <a:latin typeface="Nunito"/>
                          <a:ea typeface="Nunito"/>
                          <a:cs typeface="Nunito"/>
                          <a:sym typeface="Nunito"/>
                        </a:rPr>
                      </a:br>
                      <a:r>
                        <a:rPr lang="en-GB" sz="1000" i="1">
                          <a:solidFill>
                            <a:srgbClr val="B7B7B7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preemtible</a:t>
                      </a:r>
                      <a:endParaRPr sz="1000" i="1">
                        <a:solidFill>
                          <a:srgbClr val="B7B7B7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91425" marR="91425" marT="91425" marB="914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05" name="Google Shape;605;p36"/>
          <p:cNvSpPr txBox="1"/>
          <p:nvPr/>
        </p:nvSpPr>
        <p:spPr>
          <a:xfrm>
            <a:off x="4499275" y="4701925"/>
            <a:ext cx="4199100" cy="3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* dependent on resource availability</a:t>
            </a:r>
            <a:endParaRPr sz="9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Private registries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1" name="Google Shape;611;p37"/>
          <p:cNvSpPr txBox="1">
            <a:spLocks noGrp="1"/>
          </p:cNvSpPr>
          <p:nvPr>
            <p:ph type="body" idx="1"/>
          </p:nvPr>
        </p:nvSpPr>
        <p:spPr>
          <a:xfrm>
            <a:off x="311700" y="1608850"/>
            <a:ext cx="8520600" cy="186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Janis is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extensible</a:t>
            </a:r>
            <a:b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Private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registries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entry-points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data types and tools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execution templates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2" name="Google Shape;612;p37"/>
          <p:cNvSpPr txBox="1"/>
          <p:nvPr/>
        </p:nvSpPr>
        <p:spPr>
          <a:xfrm>
            <a:off x="3633600" y="1672350"/>
            <a:ext cx="5198700" cy="17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setup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(</a:t>
            </a:r>
            <a:endParaRPr sz="9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</a:t>
            </a:r>
            <a:r>
              <a:rPr lang="en-GB" sz="900">
                <a:solidFill>
                  <a:srgbClr val="708090"/>
                </a:solidFill>
                <a:latin typeface="Roboto Mono"/>
                <a:ea typeface="Roboto Mono"/>
                <a:cs typeface="Roboto Mono"/>
                <a:sym typeface="Roboto Mono"/>
              </a:rPr>
              <a:t># other params</a:t>
            </a:r>
            <a:endParaRPr sz="9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entry_points</a:t>
            </a:r>
            <a:r>
              <a:rPr lang="en-GB" sz="900">
                <a:solidFill>
                  <a:srgbClr val="A67F59"/>
                </a:solidFill>
                <a:latin typeface="Roboto Mono"/>
                <a:ea typeface="Roboto Mono"/>
                <a:cs typeface="Roboto Mono"/>
                <a:sym typeface="Roboto Mono"/>
              </a:rPr>
              <a:t>=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{</a:t>
            </a:r>
            <a:endParaRPr sz="9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90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"janis.extension"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[</a:t>
            </a:r>
            <a:r>
              <a:rPr lang="en-GB" sz="90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"bioinformatics=janis_bioinformatics"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],</a:t>
            </a:r>
            <a:endParaRPr sz="9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90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"janis.tools"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[</a:t>
            </a:r>
            <a:r>
              <a:rPr lang="en-GB" sz="90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"bioinformatics=janis_bioinformatics.tools"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],</a:t>
            </a:r>
            <a:endParaRPr sz="9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90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"janis.types"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[</a:t>
            </a:r>
            <a:r>
              <a:rPr lang="en-GB" sz="90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"bioinformatics=janis_bioinformatics.data_types"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],</a:t>
            </a:r>
            <a:b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endParaRPr sz="900">
              <a:solidFill>
                <a:srgbClr val="999999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900">
                <a:solidFill>
                  <a:srgbClr val="708090"/>
                </a:solidFill>
                <a:latin typeface="Roboto Mono"/>
                <a:ea typeface="Roboto Mono"/>
                <a:cs typeface="Roboto Mono"/>
                <a:sym typeface="Roboto Mono"/>
              </a:rPr>
              <a:t># setup.py in janis_templates</a:t>
            </a:r>
            <a:endParaRPr sz="9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90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"janis.extension"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[</a:t>
            </a:r>
            <a:r>
              <a:rPr lang="en-GB" sz="90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"pawsey=janis_templates"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],</a:t>
            </a:r>
            <a:endParaRPr sz="900">
              <a:solidFill>
                <a:srgbClr val="999999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    </a:t>
            </a:r>
            <a:r>
              <a:rPr lang="en-GB" sz="90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"janis.templates"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[</a:t>
            </a:r>
            <a:r>
              <a:rPr lang="en-GB" sz="900">
                <a:solidFill>
                  <a:srgbClr val="669900"/>
                </a:solidFill>
                <a:latin typeface="Roboto Mono"/>
                <a:ea typeface="Roboto Mono"/>
                <a:cs typeface="Roboto Mono"/>
                <a:sym typeface="Roboto Mono"/>
              </a:rPr>
              <a:t>"pawsey=janis_templates.pawsey:PawseyTemplate"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],</a:t>
            </a:r>
            <a:endParaRPr sz="900">
              <a:solidFill>
                <a:srgbClr val="999999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 </a:t>
            </a: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},</a:t>
            </a:r>
            <a:endParaRPr sz="9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999999"/>
                </a:solidFill>
                <a:latin typeface="Roboto Mono"/>
                <a:ea typeface="Roboto Mono"/>
                <a:cs typeface="Roboto Mono"/>
                <a:sym typeface="Roboto Mono"/>
              </a:rPr>
              <a:t>)</a:t>
            </a:r>
            <a:endParaRPr sz="9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613" name="Google Shape;613;p37"/>
          <p:cNvSpPr txBox="1"/>
          <p:nvPr/>
        </p:nvSpPr>
        <p:spPr>
          <a:xfrm>
            <a:off x="4447800" y="4701925"/>
            <a:ext cx="4199100" cy="3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u="sng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  <a:hlinkClick r:id="rId3"/>
              </a:rPr>
              <a:t>g</a:t>
            </a:r>
            <a:r>
              <a:rPr lang="en-GB" sz="900" u="sng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  <a:hlinkClick r:id="rId3"/>
              </a:rPr>
              <a:t>ithub: PMCC-BioinformaticsCore/janis-bioinformatics/setup.py#L27-L31</a:t>
            </a:r>
            <a:endParaRPr sz="9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4" name="Google Shape;614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Google Shape;61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0300" y="2941125"/>
            <a:ext cx="2003999" cy="1970900"/>
          </a:xfrm>
          <a:prstGeom prst="rect">
            <a:avLst/>
          </a:prstGeom>
          <a:noFill/>
          <a:ln>
            <a:noFill/>
          </a:ln>
        </p:spPr>
      </p:pic>
      <p:sp>
        <p:nvSpPr>
          <p:cNvPr id="620" name="Google Shape;620;p38"/>
          <p:cNvSpPr txBox="1"/>
          <p:nvPr/>
        </p:nvSpPr>
        <p:spPr>
          <a:xfrm>
            <a:off x="538350" y="1210625"/>
            <a:ext cx="3684600" cy="14055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$</a:t>
            </a:r>
            <a:r>
              <a:rPr lang="en-GB">
                <a:solidFill>
                  <a:schemeClr val="dk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  </a:t>
            </a:r>
            <a:r>
              <a:rPr lang="en-GB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pip3 install janis-pipelines</a:t>
            </a:r>
            <a:endParaRPr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$</a:t>
            </a:r>
            <a:r>
              <a:rPr lang="en-GB">
                <a:solidFill>
                  <a:schemeClr val="accent1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janis run hello </a:t>
            </a:r>
            <a:r>
              <a:rPr lang="en-GB">
                <a:solidFill>
                  <a:srgbClr val="B7B7B7"/>
                </a:solidFill>
                <a:latin typeface="Roboto Mono"/>
                <a:ea typeface="Roboto Mono"/>
                <a:cs typeface="Roboto Mono"/>
                <a:sym typeface="Roboto Mono"/>
              </a:rPr>
              <a:t># example wf</a:t>
            </a:r>
            <a:endParaRPr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accent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$</a:t>
            </a:r>
            <a:r>
              <a:rPr lang="en-GB">
                <a:solidFill>
                  <a:schemeClr val="accent1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janis docs </a:t>
            </a:r>
            <a:r>
              <a:rPr lang="en-GB">
                <a:solidFill>
                  <a:srgbClr val="B7B7B7"/>
                </a:solidFill>
                <a:latin typeface="Roboto Mono"/>
                <a:ea typeface="Roboto Mono"/>
                <a:cs typeface="Roboto Mono"/>
                <a:sym typeface="Roboto Mono"/>
              </a:rPr>
              <a:t># opens docs</a:t>
            </a:r>
            <a:endParaRPr>
              <a:solidFill>
                <a:srgbClr val="B7B7B7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Roboto Mono"/>
                <a:ea typeface="Roboto Mono"/>
                <a:cs typeface="Roboto Mono"/>
                <a:sym typeface="Roboto Mono"/>
              </a:rPr>
              <a:t>&gt;&gt;</a:t>
            </a:r>
            <a:r>
              <a:rPr lang="en-GB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import janis as j</a:t>
            </a:r>
            <a:endParaRPr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621" name="Google Shape;621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4137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Get going!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22" name="Google Shape;622;p38"/>
          <p:cNvSpPr txBox="1">
            <a:spLocks noGrp="1"/>
          </p:cNvSpPr>
          <p:nvPr>
            <p:ph type="body" idx="1"/>
          </p:nvPr>
        </p:nvSpPr>
        <p:spPr>
          <a:xfrm>
            <a:off x="372075" y="2682025"/>
            <a:ext cx="5321700" cy="207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Documentation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tutorials 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/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 workshops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tools </a:t>
            </a:r>
            <a:r>
              <a:rPr lang="en-GB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  <a:t>and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 data types</a:t>
            </a:r>
            <a:endParaRPr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0" algn="l" rtl="0">
              <a:lnSpc>
                <a:spcPct val="15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sz="1600">
                <a:latin typeface="Nunito"/>
                <a:ea typeface="Nunito"/>
                <a:cs typeface="Nunito"/>
                <a:sym typeface="Nunito"/>
              </a:rPr>
              <a:t>janis.readthedocs.io</a:t>
            </a:r>
            <a:br>
              <a:rPr lang="en-GB" sz="1600">
                <a:latin typeface="Nunito"/>
                <a:ea typeface="Nunito"/>
                <a:cs typeface="Nunito"/>
                <a:sym typeface="Nunito"/>
              </a:rPr>
            </a:br>
            <a:r>
              <a:rPr lang="en-GB" sz="1600">
                <a:latin typeface="Nunito"/>
                <a:ea typeface="Nunito"/>
                <a:cs typeface="Nunito"/>
                <a:sym typeface="Nunito"/>
              </a:rPr>
              <a:t>github.com/PMCC-BioinformaticsCore/janis</a:t>
            </a:r>
            <a:br>
              <a:rPr lang="en-GB" sz="1600">
                <a:latin typeface="Nunito"/>
                <a:ea typeface="Nunito"/>
                <a:cs typeface="Nunito"/>
                <a:sym typeface="Nunito"/>
              </a:rPr>
            </a:br>
            <a:r>
              <a:rPr lang="en-GB" sz="1600"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4"/>
              </a:rPr>
              <a:t>gitter.im/janis-pipelines/community</a:t>
            </a:r>
            <a:br>
              <a:rPr lang="en-GB">
                <a:solidFill>
                  <a:srgbClr val="666666"/>
                </a:solidFill>
                <a:latin typeface="Nunito"/>
                <a:ea typeface="Nunito"/>
                <a:cs typeface="Nunito"/>
                <a:sym typeface="Nunito"/>
              </a:rPr>
            </a:br>
            <a:endParaRPr>
              <a:solidFill>
                <a:srgbClr val="66666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623" name="Google Shape;623;p38"/>
          <p:cNvGrpSpPr/>
          <p:nvPr/>
        </p:nvGrpSpPr>
        <p:grpSpPr>
          <a:xfrm>
            <a:off x="5146338" y="445025"/>
            <a:ext cx="3151924" cy="2365200"/>
            <a:chOff x="551313" y="2720275"/>
            <a:chExt cx="3151924" cy="2365200"/>
          </a:xfrm>
        </p:grpSpPr>
        <p:pic>
          <p:nvPicPr>
            <p:cNvPr id="624" name="Google Shape;624;p38"/>
            <p:cNvPicPr preferRelativeResize="0"/>
            <p:nvPr/>
          </p:nvPicPr>
          <p:blipFill rotWithShape="1">
            <a:blip r:embed="rId5">
              <a:alphaModFix/>
            </a:blip>
            <a:srcRect t="970"/>
            <a:stretch/>
          </p:blipFill>
          <p:spPr>
            <a:xfrm>
              <a:off x="551313" y="2720275"/>
              <a:ext cx="2893474" cy="22221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5" name="Google Shape;625;p38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468287" y="3597525"/>
              <a:ext cx="2234950" cy="1487950"/>
            </a:xfrm>
            <a:prstGeom prst="rect">
              <a:avLst/>
            </a:prstGeom>
            <a:noFill/>
            <a:ln>
              <a:noFill/>
            </a:ln>
            <a:effectLst>
              <a:outerShdw blurRad="471488" dist="142875" dir="12420000" algn="bl" rotWithShape="0">
                <a:srgbClr val="000000">
                  <a:alpha val="40000"/>
                </a:srgbClr>
              </a:outerShdw>
            </a:effectLst>
          </p:spPr>
        </p:pic>
      </p:grpSp>
      <p:sp>
        <p:nvSpPr>
          <p:cNvPr id="626" name="Google Shape;626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  <p:pic>
        <p:nvPicPr>
          <p:cNvPr id="627" name="Google Shape;627;p3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6500" y="4489800"/>
            <a:ext cx="272125" cy="27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3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5025" y="4084950"/>
            <a:ext cx="355075" cy="35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3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96500" y="3763050"/>
            <a:ext cx="272126" cy="272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Future Work</a:t>
            </a:r>
            <a:endParaRPr/>
          </a:p>
        </p:txBody>
      </p:sp>
      <p:sp>
        <p:nvSpPr>
          <p:cNvPr id="635" name="Google Shape;635;p39"/>
          <p:cNvSpPr txBox="1">
            <a:spLocks noGrp="1"/>
          </p:cNvSpPr>
          <p:nvPr>
            <p:ph type="body" idx="1"/>
          </p:nvPr>
        </p:nvSpPr>
        <p:spPr>
          <a:xfrm>
            <a:off x="311700" y="1264900"/>
            <a:ext cx="8520600" cy="297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Expanding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 tool registry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Support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new users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automated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pipeline testing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support queues with maximum walltime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Collaborations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CWLab (DKFZ)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6" name="Google Shape;636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Summary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42" name="Google Shape;642;p40"/>
          <p:cNvSpPr txBox="1">
            <a:spLocks noGrp="1"/>
          </p:cNvSpPr>
          <p:nvPr>
            <p:ph type="body" idx="1"/>
          </p:nvPr>
        </p:nvSpPr>
        <p:spPr>
          <a:xfrm>
            <a:off x="311700" y="1238775"/>
            <a:ext cx="5091300" cy="333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b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</a:b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Python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module to build workflows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Generates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CWL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and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WDL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Assistant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to run workflows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Exemplar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WGS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pipelines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graphicFrame>
        <p:nvGraphicFramePr>
          <p:cNvPr id="643" name="Google Shape;643;p40"/>
          <p:cNvGraphicFramePr/>
          <p:nvPr/>
        </p:nvGraphicFramePr>
        <p:xfrm>
          <a:off x="4572000" y="2513525"/>
          <a:ext cx="4235775" cy="1744900"/>
        </p:xfrm>
        <a:graphic>
          <a:graphicData uri="http://schemas.openxmlformats.org/drawingml/2006/table">
            <a:tbl>
              <a:tblPr>
                <a:noFill/>
                <a:tableStyleId>{C0B982F5-E495-4C94-A6C3-4A523D6E272D}</a:tableStyleId>
              </a:tblPr>
              <a:tblGrid>
                <a:gridCol w="452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3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6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accent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Nunito"/>
                          <a:ea typeface="Nunito"/>
                          <a:cs typeface="Nunito"/>
                          <a:sym typeface="Nunito"/>
                        </a:rPr>
                        <a:t>michael.franklin@petermac.org</a:t>
                      </a:r>
                      <a:endParaRPr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accent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Nunito"/>
                          <a:ea typeface="Nunito"/>
                          <a:cs typeface="Nunito"/>
                          <a:sym typeface="Nunito"/>
                        </a:rPr>
                        <a:t>janis.readthedocs.io</a:t>
                      </a:r>
                      <a:endParaRPr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accent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uFill>
                            <a:noFill/>
                          </a:uFill>
                          <a:latin typeface="Nunito"/>
                          <a:ea typeface="Nunito"/>
                          <a:cs typeface="Nunito"/>
                          <a:sym typeface="Nunito"/>
                          <a:hlinkClick r:id="rId3"/>
                        </a:rPr>
                        <a:t>github.com/PMCC-BioinformaticsCore/janis</a:t>
                      </a:r>
                      <a:endParaRPr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b="1">
                          <a:solidFill>
                            <a:schemeClr val="accent1"/>
                          </a:solidFill>
                          <a:latin typeface="Nunito"/>
                          <a:ea typeface="Nunito"/>
                          <a:cs typeface="Nunito"/>
                          <a:sym typeface="Nunito"/>
                        </a:rPr>
                        <a:t>$</a:t>
                      </a:r>
                      <a:endParaRPr b="1">
                        <a:solidFill>
                          <a:schemeClr val="accent1"/>
                        </a:solidFill>
                        <a:latin typeface="Nunito"/>
                        <a:ea typeface="Nunito"/>
                        <a:cs typeface="Nunito"/>
                        <a:sym typeface="Nunito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Roboto Mono Medium"/>
                          <a:ea typeface="Roboto Mono Medium"/>
                          <a:cs typeface="Roboto Mono Medium"/>
                          <a:sym typeface="Roboto Mono Medium"/>
                        </a:rPr>
                        <a:t>pip3 install janis-pipelines</a:t>
                      </a:r>
                      <a:endParaRPr>
                        <a:latin typeface="Roboto Mono Medium"/>
                        <a:ea typeface="Roboto Mono Medium"/>
                        <a:cs typeface="Roboto Mono Medium"/>
                        <a:sym typeface="Roboto Mono Medium"/>
                      </a:endParaRPr>
                    </a:p>
                  </a:txBody>
                  <a:tcPr marL="63500" marR="63500" marT="63500" marB="63500">
                    <a:lnL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44" name="Google Shape;644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5625" y="1315125"/>
            <a:ext cx="1048225" cy="384176"/>
          </a:xfrm>
          <a:prstGeom prst="rect">
            <a:avLst/>
          </a:prstGeom>
          <a:noFill/>
          <a:ln>
            <a:noFill/>
          </a:ln>
        </p:spPr>
      </p:pic>
      <p:sp>
        <p:nvSpPr>
          <p:cNvPr id="645" name="Google Shape;645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41"/>
          <p:cNvSpPr txBox="1">
            <a:spLocks noGrp="1"/>
          </p:cNvSpPr>
          <p:nvPr>
            <p:ph type="title"/>
          </p:nvPr>
        </p:nvSpPr>
        <p:spPr>
          <a:xfrm>
            <a:off x="311700" y="372175"/>
            <a:ext cx="426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Trebuchet MS"/>
                <a:ea typeface="Trebuchet MS"/>
                <a:cs typeface="Trebuchet MS"/>
                <a:sym typeface="Trebuchet MS"/>
              </a:rPr>
              <a:t>Acknowledgements</a:t>
            </a:r>
            <a:endParaRPr sz="24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51" name="Google Shape;651;p41"/>
          <p:cNvSpPr txBox="1">
            <a:spLocks noGrp="1"/>
          </p:cNvSpPr>
          <p:nvPr>
            <p:ph type="body" idx="1"/>
          </p:nvPr>
        </p:nvSpPr>
        <p:spPr>
          <a:xfrm>
            <a:off x="311688" y="919088"/>
            <a:ext cx="2344500" cy="32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1"/>
              <a:t>Portable Pipelines Project:</a:t>
            </a:r>
            <a:endParaRPr sz="1100" b="1"/>
          </a:p>
          <a:p>
            <a:pPr marL="457200" lvl="0" indent="-298450" algn="l" rtl="0">
              <a:spcBef>
                <a:spcPts val="1600"/>
              </a:spcBef>
              <a:spcAft>
                <a:spcPts val="0"/>
              </a:spcAft>
              <a:buSzPts val="1100"/>
              <a:buChar char="-"/>
            </a:pPr>
            <a:r>
              <a:rPr lang="en-GB" sz="1100"/>
              <a:t>Richard Lupat (Peter Mac)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/>
              <a:t>Evan Thomas (WEHI)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/>
              <a:t>Daniel Park (UoM)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/>
              <a:t>Bernie Pope (UoM)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/>
              <a:t>Jiaan Yu (Peter Mac)</a:t>
            </a:r>
            <a:endParaRPr sz="11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100" b="1"/>
              <a:t>Steering Committee</a:t>
            </a:r>
            <a:endParaRPr sz="1100" b="1"/>
          </a:p>
          <a:p>
            <a:pPr marL="457200" lvl="0" indent="-298450" algn="l" rtl="0">
              <a:spcBef>
                <a:spcPts val="1600"/>
              </a:spcBef>
              <a:spcAft>
                <a:spcPts val="0"/>
              </a:spcAft>
              <a:buSzPts val="1100"/>
              <a:buChar char="-"/>
            </a:pPr>
            <a:r>
              <a:rPr lang="en-GB" sz="1100"/>
              <a:t>Jason Li (Peter Mac)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/>
              <a:t>Andrew Lonie (UoM)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/>
              <a:t>Tony Papenfuss </a:t>
            </a:r>
            <a:br>
              <a:rPr lang="en-GB" sz="1100"/>
            </a:br>
            <a:r>
              <a:rPr lang="en-GB" sz="1100"/>
              <a:t>(Peter Mac  / WEHI)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/>
              <a:t>David Bowtell (Peter Mac)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/>
              <a:t>Liz Christie (Peter Mac)</a:t>
            </a:r>
            <a:endParaRPr sz="11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100"/>
          </a:p>
        </p:txBody>
      </p:sp>
      <p:pic>
        <p:nvPicPr>
          <p:cNvPr id="652" name="Google Shape;65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0778" y="4365751"/>
            <a:ext cx="1666344" cy="644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44625" y="4412125"/>
            <a:ext cx="1767200" cy="51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1350" y="4365748"/>
            <a:ext cx="646949" cy="64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" name="Google Shape;655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96400" y="4384775"/>
            <a:ext cx="2058951" cy="606000"/>
          </a:xfrm>
          <a:prstGeom prst="rect">
            <a:avLst/>
          </a:prstGeom>
          <a:noFill/>
          <a:ln>
            <a:noFill/>
          </a:ln>
        </p:spPr>
      </p:pic>
      <p:sp>
        <p:nvSpPr>
          <p:cNvPr id="656" name="Google Shape;656;p41"/>
          <p:cNvSpPr txBox="1"/>
          <p:nvPr/>
        </p:nvSpPr>
        <p:spPr>
          <a:xfrm>
            <a:off x="5087475" y="944875"/>
            <a:ext cx="3530700" cy="7371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$</a:t>
            </a:r>
            <a:r>
              <a:rPr lang="en-GB">
                <a:solidFill>
                  <a:schemeClr val="dk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  </a:t>
            </a:r>
            <a:r>
              <a:rPr lang="en-GB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pip3 install janis-pipelines</a:t>
            </a:r>
            <a:endParaRPr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Roboto Mono Medium"/>
                <a:ea typeface="Roboto Mono Medium"/>
                <a:cs typeface="Roboto Mono Medium"/>
                <a:sym typeface="Roboto Mono Medium"/>
              </a:rPr>
              <a:t>$</a:t>
            </a:r>
            <a:r>
              <a:rPr lang="en-GB">
                <a:solidFill>
                  <a:schemeClr val="accent1"/>
                </a:solidFill>
                <a:latin typeface="Roboto Mono"/>
                <a:ea typeface="Roboto Mono"/>
                <a:cs typeface="Roboto Mono"/>
                <a:sym typeface="Roboto Mono"/>
              </a:rPr>
              <a:t> </a:t>
            </a:r>
            <a:r>
              <a:rPr lang="en-GB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rPr>
              <a:t> janis run hello</a:t>
            </a:r>
            <a:endParaRPr>
              <a:solidFill>
                <a:schemeClr val="dk1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657" name="Google Shape;657;p41"/>
          <p:cNvSpPr txBox="1"/>
          <p:nvPr/>
        </p:nvSpPr>
        <p:spPr>
          <a:xfrm>
            <a:off x="3056775" y="2032100"/>
            <a:ext cx="2445300" cy="21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1">
                <a:solidFill>
                  <a:schemeClr val="dk2"/>
                </a:solidFill>
              </a:rPr>
              <a:t>Initial proof-of-concept</a:t>
            </a:r>
            <a:endParaRPr sz="1100" b="1">
              <a:solidFill>
                <a:schemeClr val="dk2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-"/>
            </a:pPr>
            <a:r>
              <a:rPr lang="en-GB" sz="1100">
                <a:solidFill>
                  <a:schemeClr val="dk2"/>
                </a:solidFill>
              </a:rPr>
              <a:t>Mohammad Bhuyan (WEHI) </a:t>
            </a:r>
            <a:endParaRPr sz="1100">
              <a:solidFill>
                <a:schemeClr val="dk2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-"/>
            </a:pPr>
            <a:r>
              <a:rPr lang="en-GB" sz="1100">
                <a:solidFill>
                  <a:schemeClr val="dk2"/>
                </a:solidFill>
              </a:rPr>
              <a:t>Matt Wakefield (UoM) </a:t>
            </a:r>
            <a:endParaRPr sz="1100">
              <a:solidFill>
                <a:schemeClr val="dk2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-"/>
            </a:pPr>
            <a:r>
              <a:rPr lang="en-GB" sz="1100">
                <a:solidFill>
                  <a:schemeClr val="dk2"/>
                </a:solidFill>
              </a:rPr>
              <a:t>Peter Georgeson (UoM)</a:t>
            </a:r>
            <a:endParaRPr sz="1100">
              <a:solidFill>
                <a:schemeClr val="dk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100" b="1">
                <a:solidFill>
                  <a:schemeClr val="dk2"/>
                </a:solidFill>
              </a:rPr>
              <a:t>Additional</a:t>
            </a:r>
            <a:endParaRPr sz="1100" b="1">
              <a:solidFill>
                <a:schemeClr val="dk2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-"/>
            </a:pPr>
            <a:r>
              <a:rPr lang="en-GB" sz="1100">
                <a:solidFill>
                  <a:schemeClr val="dk2"/>
                </a:solidFill>
              </a:rPr>
              <a:t>Sebastian Hollizeck </a:t>
            </a:r>
            <a:br>
              <a:rPr lang="en-GB" sz="1100">
                <a:solidFill>
                  <a:schemeClr val="dk2"/>
                </a:solidFill>
              </a:rPr>
            </a:br>
            <a:r>
              <a:rPr lang="en-GB" sz="1100">
                <a:solidFill>
                  <a:schemeClr val="dk2"/>
                </a:solidFill>
              </a:rPr>
              <a:t>(Peter Mac)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658" name="Google Shape;658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  <p:pic>
        <p:nvPicPr>
          <p:cNvPr id="659" name="Google Shape;659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81083" y="1996150"/>
            <a:ext cx="2137091" cy="2101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5"/>
          <p:cNvSpPr/>
          <p:nvPr/>
        </p:nvSpPr>
        <p:spPr>
          <a:xfrm>
            <a:off x="4638038" y="1298925"/>
            <a:ext cx="2094300" cy="30429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85725" dist="28575" dir="4380000" algn="bl" rotWithShape="0">
              <a:srgbClr val="000000">
                <a:alpha val="1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chemeClr val="accent1"/>
              </a:highlight>
            </a:endParaRPr>
          </a:p>
        </p:txBody>
      </p:sp>
      <p:sp>
        <p:nvSpPr>
          <p:cNvPr id="86" name="Google Shape;86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Bioinformatics process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87" name="Google Shape;87;p15"/>
          <p:cNvGrpSpPr/>
          <p:nvPr/>
        </p:nvGrpSpPr>
        <p:grpSpPr>
          <a:xfrm>
            <a:off x="392400" y="1721665"/>
            <a:ext cx="1914900" cy="2620162"/>
            <a:chOff x="311700" y="1650077"/>
            <a:chExt cx="1914900" cy="2620162"/>
          </a:xfrm>
        </p:grpSpPr>
        <p:pic>
          <p:nvPicPr>
            <p:cNvPr id="88" name="Google Shape;88;p15"/>
            <p:cNvPicPr preferRelativeResize="0"/>
            <p:nvPr/>
          </p:nvPicPr>
          <p:blipFill>
            <a:blip r:embed="rId3">
              <a:alphaModFix amt="50000"/>
            </a:blip>
            <a:stretch>
              <a:fillRect/>
            </a:stretch>
          </p:blipFill>
          <p:spPr>
            <a:xfrm>
              <a:off x="977652" y="1650077"/>
              <a:ext cx="655440" cy="748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9" name="Google Shape;89;p15"/>
            <p:cNvSpPr txBox="1"/>
            <p:nvPr/>
          </p:nvSpPr>
          <p:spPr>
            <a:xfrm>
              <a:off x="311700" y="2711140"/>
              <a:ext cx="1914900" cy="155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rgbClr val="B7B7B7"/>
                  </a:solidFill>
                  <a:latin typeface="Nunito"/>
                  <a:ea typeface="Nunito"/>
                  <a:cs typeface="Nunito"/>
                  <a:sym typeface="Nunito"/>
                </a:rPr>
                <a:t>experiment</a:t>
              </a:r>
              <a:endParaRPr sz="16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rgbClr val="B7B7B7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rgbClr val="B7B7B7"/>
                  </a:solidFill>
                  <a:latin typeface="Nunito"/>
                  <a:ea typeface="Nunito"/>
                  <a:cs typeface="Nunito"/>
                  <a:sym typeface="Nunito"/>
                </a:rPr>
                <a:t>WGS</a:t>
              </a:r>
              <a:endParaRPr sz="13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7B7B7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rgbClr val="B7B7B7"/>
                  </a:solidFill>
                  <a:latin typeface="Nunito"/>
                  <a:ea typeface="Nunito"/>
                  <a:cs typeface="Nunito"/>
                  <a:sym typeface="Nunito"/>
                </a:rPr>
                <a:t>single cell</a:t>
              </a:r>
              <a:endParaRPr sz="13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7B7B7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rgbClr val="B7B7B7"/>
                  </a:solidFill>
                  <a:latin typeface="Nunito"/>
                  <a:ea typeface="Nunito"/>
                  <a:cs typeface="Nunito"/>
                  <a:sym typeface="Nunito"/>
                </a:rPr>
                <a:t>RNA Seq</a:t>
              </a:r>
              <a:endParaRPr sz="13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7B7B7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rgbClr val="B7B7B7"/>
                  </a:solidFill>
                  <a:latin typeface="Nunito"/>
                  <a:ea typeface="Nunito"/>
                  <a:cs typeface="Nunito"/>
                  <a:sym typeface="Nunito"/>
                </a:rPr>
                <a:t>proteomics</a:t>
              </a:r>
              <a:endParaRPr sz="13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</p:grpSp>
      <p:sp>
        <p:nvSpPr>
          <p:cNvPr id="90" name="Google Shape;90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grpSp>
        <p:nvGrpSpPr>
          <p:cNvPr id="91" name="Google Shape;91;p15"/>
          <p:cNvGrpSpPr/>
          <p:nvPr/>
        </p:nvGrpSpPr>
        <p:grpSpPr>
          <a:xfrm>
            <a:off x="6836675" y="1661004"/>
            <a:ext cx="1914900" cy="2448908"/>
            <a:chOff x="6836675" y="1661004"/>
            <a:chExt cx="1914900" cy="2448908"/>
          </a:xfrm>
        </p:grpSpPr>
        <p:sp>
          <p:nvSpPr>
            <p:cNvPr id="92" name="Google Shape;92;p15"/>
            <p:cNvSpPr txBox="1"/>
            <p:nvPr/>
          </p:nvSpPr>
          <p:spPr>
            <a:xfrm>
              <a:off x="6836675" y="2782713"/>
              <a:ext cx="1914900" cy="132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rgbClr val="B7B7B7"/>
                  </a:solidFill>
                  <a:latin typeface="Nunito"/>
                  <a:ea typeface="Nunito"/>
                  <a:cs typeface="Nunito"/>
                  <a:sym typeface="Nunito"/>
                </a:rPr>
                <a:t>tertiary analysis</a:t>
              </a:r>
              <a:endParaRPr sz="16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rgbClr val="B7B7B7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rgbClr val="B7B7B7"/>
                  </a:solidFill>
                  <a:latin typeface="Nunito"/>
                  <a:ea typeface="Nunito"/>
                  <a:cs typeface="Nunito"/>
                  <a:sym typeface="Nunito"/>
                </a:rPr>
                <a:t>downstream </a:t>
              </a:r>
              <a:endParaRPr sz="13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7B7B7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rgbClr val="B7B7B7"/>
                  </a:solidFill>
                  <a:latin typeface="Nunito"/>
                  <a:ea typeface="Nunito"/>
                  <a:cs typeface="Nunito"/>
                  <a:sym typeface="Nunito"/>
                </a:rPr>
                <a:t>Visualisation</a:t>
              </a:r>
              <a:endParaRPr sz="13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99999"/>
                </a:buClr>
                <a:buSzPts val="1300"/>
                <a:buFont typeface="Nunito"/>
                <a:buChar char="-"/>
              </a:pPr>
              <a:endParaRPr sz="13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pic>
          <p:nvPicPr>
            <p:cNvPr id="93" name="Google Shape;93;p15"/>
            <p:cNvPicPr preferRelativeResize="0"/>
            <p:nvPr/>
          </p:nvPicPr>
          <p:blipFill>
            <a:blip r:embed="rId4">
              <a:alphaModFix amt="50000"/>
            </a:blip>
            <a:stretch>
              <a:fillRect/>
            </a:stretch>
          </p:blipFill>
          <p:spPr>
            <a:xfrm>
              <a:off x="7380411" y="1661004"/>
              <a:ext cx="827434" cy="8258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4" name="Google Shape;94;p15"/>
          <p:cNvGrpSpPr/>
          <p:nvPr/>
        </p:nvGrpSpPr>
        <p:grpSpPr>
          <a:xfrm>
            <a:off x="4727725" y="1661000"/>
            <a:ext cx="1914900" cy="2448913"/>
            <a:chOff x="4727725" y="1661000"/>
            <a:chExt cx="1914900" cy="2448913"/>
          </a:xfrm>
        </p:grpSpPr>
        <p:sp>
          <p:nvSpPr>
            <p:cNvPr id="95" name="Google Shape;95;p15"/>
            <p:cNvSpPr txBox="1"/>
            <p:nvPr/>
          </p:nvSpPr>
          <p:spPr>
            <a:xfrm>
              <a:off x="4727725" y="2782713"/>
              <a:ext cx="1914900" cy="132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chemeClr val="accent1"/>
                  </a:solidFill>
                  <a:latin typeface="Nunito"/>
                  <a:ea typeface="Nunito"/>
                  <a:cs typeface="Nunito"/>
                  <a:sym typeface="Nunito"/>
                </a:rPr>
                <a:t>secondary analysis</a:t>
              </a:r>
              <a:endParaRPr sz="16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alignment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variant detection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annotation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pic>
          <p:nvPicPr>
            <p:cNvPr id="96" name="Google Shape;96;p1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169051" y="1661000"/>
              <a:ext cx="1032286" cy="8258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7" name="Google Shape;97;p15"/>
          <p:cNvGrpSpPr/>
          <p:nvPr/>
        </p:nvGrpSpPr>
        <p:grpSpPr>
          <a:xfrm>
            <a:off x="2488725" y="1711500"/>
            <a:ext cx="1914900" cy="2398413"/>
            <a:chOff x="2488725" y="1711500"/>
            <a:chExt cx="1914900" cy="2398413"/>
          </a:xfrm>
        </p:grpSpPr>
        <p:sp>
          <p:nvSpPr>
            <p:cNvPr id="98" name="Google Shape;98;p15"/>
            <p:cNvSpPr txBox="1"/>
            <p:nvPr/>
          </p:nvSpPr>
          <p:spPr>
            <a:xfrm>
              <a:off x="2488725" y="2782713"/>
              <a:ext cx="1914900" cy="132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rgbClr val="B7B7B7"/>
                  </a:solidFill>
                  <a:latin typeface="Nunito"/>
                  <a:ea typeface="Nunito"/>
                  <a:cs typeface="Nunito"/>
                  <a:sym typeface="Nunito"/>
                </a:rPr>
                <a:t>data</a:t>
              </a:r>
              <a:endParaRPr sz="16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rgbClr val="B7B7B7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rgbClr val="B7B7B7"/>
                  </a:solidFill>
                  <a:latin typeface="Nunito"/>
                  <a:ea typeface="Nunito"/>
                  <a:cs typeface="Nunito"/>
                  <a:sym typeface="Nunito"/>
                </a:rPr>
                <a:t>sequencing</a:t>
              </a:r>
              <a:endParaRPr sz="13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7B7B7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rgbClr val="B7B7B7"/>
                  </a:solidFill>
                  <a:latin typeface="Nunito"/>
                  <a:ea typeface="Nunito"/>
                  <a:cs typeface="Nunito"/>
                  <a:sym typeface="Nunito"/>
                </a:rPr>
                <a:t>images</a:t>
              </a:r>
              <a:endParaRPr sz="13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7B7B7"/>
                </a:buClr>
                <a:buSzPts val="1300"/>
                <a:buFont typeface="Nunito"/>
                <a:buChar char="-"/>
              </a:pPr>
              <a:endParaRPr sz="1300">
                <a:solidFill>
                  <a:srgbClr val="B7B7B7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pic>
          <p:nvPicPr>
            <p:cNvPr id="99" name="Google Shape;99;p15"/>
            <p:cNvPicPr preferRelativeResize="0"/>
            <p:nvPr/>
          </p:nvPicPr>
          <p:blipFill>
            <a:blip r:embed="rId6">
              <a:alphaModFix amt="50000"/>
            </a:blip>
            <a:stretch>
              <a:fillRect/>
            </a:stretch>
          </p:blipFill>
          <p:spPr>
            <a:xfrm>
              <a:off x="3129061" y="1711500"/>
              <a:ext cx="634225" cy="72482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Secondary analysis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105" name="Google Shape;105;p16"/>
          <p:cNvGrpSpPr/>
          <p:nvPr/>
        </p:nvGrpSpPr>
        <p:grpSpPr>
          <a:xfrm>
            <a:off x="4647488" y="1678637"/>
            <a:ext cx="2305200" cy="2438276"/>
            <a:chOff x="4663900" y="1600049"/>
            <a:chExt cx="2305200" cy="2438276"/>
          </a:xfrm>
        </p:grpSpPr>
        <p:sp>
          <p:nvSpPr>
            <p:cNvPr id="106" name="Google Shape;106;p16"/>
            <p:cNvSpPr txBox="1"/>
            <p:nvPr/>
          </p:nvSpPr>
          <p:spPr>
            <a:xfrm>
              <a:off x="4663900" y="2711125"/>
              <a:ext cx="2305200" cy="132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chemeClr val="accent1"/>
                  </a:solidFill>
                  <a:latin typeface="Nunito"/>
                  <a:ea typeface="Nunito"/>
                  <a:cs typeface="Nunito"/>
                  <a:sym typeface="Nunito"/>
                </a:rPr>
                <a:t>building </a:t>
              </a:r>
              <a:r>
                <a:rPr lang="en-GB" sz="16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|</a:t>
              </a:r>
              <a:r>
                <a:rPr lang="en-GB" sz="1600">
                  <a:solidFill>
                    <a:schemeClr val="accent1"/>
                  </a:solidFill>
                  <a:latin typeface="Nunito"/>
                  <a:ea typeface="Nunito"/>
                  <a:cs typeface="Nunito"/>
                  <a:sym typeface="Nunito"/>
                </a:rPr>
                <a:t> executing</a:t>
              </a:r>
              <a:endParaRPr sz="16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tied to infrastructure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local, HPC and cloud</a:t>
              </a:r>
              <a:endParaRPr sz="13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pic>
          <p:nvPicPr>
            <p:cNvPr id="107" name="Google Shape;107;p16"/>
            <p:cNvPicPr preferRelativeResize="0"/>
            <p:nvPr/>
          </p:nvPicPr>
          <p:blipFill>
            <a:blip r:embed="rId3">
              <a:alphaModFix amt="70000"/>
            </a:blip>
            <a:stretch>
              <a:fillRect/>
            </a:stretch>
          </p:blipFill>
          <p:spPr>
            <a:xfrm>
              <a:off x="5306337" y="1600049"/>
              <a:ext cx="772753" cy="77277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8" name="Google Shape;108;p16"/>
          <p:cNvGrpSpPr/>
          <p:nvPr/>
        </p:nvGrpSpPr>
        <p:grpSpPr>
          <a:xfrm>
            <a:off x="6840988" y="1678628"/>
            <a:ext cx="1721700" cy="2476085"/>
            <a:chOff x="6857400" y="1600040"/>
            <a:chExt cx="1721700" cy="2476085"/>
          </a:xfrm>
        </p:grpSpPr>
        <p:sp>
          <p:nvSpPr>
            <p:cNvPr id="109" name="Google Shape;109;p16"/>
            <p:cNvSpPr txBox="1"/>
            <p:nvPr/>
          </p:nvSpPr>
          <p:spPr>
            <a:xfrm>
              <a:off x="6857400" y="2673325"/>
              <a:ext cx="1721700" cy="140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>
                  <a:solidFill>
                    <a:schemeClr val="accent1"/>
                  </a:solidFill>
                  <a:latin typeface="Nunito"/>
                  <a:ea typeface="Nunito"/>
                  <a:cs typeface="Nunito"/>
                  <a:sym typeface="Nunito"/>
                </a:rPr>
                <a:t>  </a:t>
              </a:r>
              <a:r>
                <a:rPr lang="en-GB" sz="1600">
                  <a:solidFill>
                    <a:schemeClr val="accent1"/>
                  </a:solidFill>
                  <a:latin typeface="Nunito"/>
                  <a:ea typeface="Nunito"/>
                  <a:cs typeface="Nunito"/>
                  <a:sym typeface="Nunito"/>
                </a:rPr>
                <a:t>sharing</a:t>
              </a:r>
              <a:endParaRPr sz="16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publishing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containers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reproducibility</a:t>
              </a:r>
              <a:endParaRPr sz="18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pic>
          <p:nvPicPr>
            <p:cNvPr id="110" name="Google Shape;110;p16"/>
            <p:cNvPicPr preferRelativeResize="0"/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7381300" y="1600040"/>
              <a:ext cx="883300" cy="7727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1" name="Google Shape;111;p16"/>
          <p:cNvGrpSpPr/>
          <p:nvPr/>
        </p:nvGrpSpPr>
        <p:grpSpPr>
          <a:xfrm>
            <a:off x="2302388" y="1728671"/>
            <a:ext cx="2386200" cy="2388241"/>
            <a:chOff x="2318800" y="1650084"/>
            <a:chExt cx="2386200" cy="2388241"/>
          </a:xfrm>
        </p:grpSpPr>
        <p:sp>
          <p:nvSpPr>
            <p:cNvPr id="112" name="Google Shape;112;p16"/>
            <p:cNvSpPr txBox="1"/>
            <p:nvPr/>
          </p:nvSpPr>
          <p:spPr>
            <a:xfrm>
              <a:off x="2318800" y="2711125"/>
              <a:ext cx="2386200" cy="132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chemeClr val="accent1"/>
                  </a:solidFill>
                  <a:latin typeface="Nunito"/>
                  <a:ea typeface="Nunito"/>
                  <a:cs typeface="Nunito"/>
                  <a:sym typeface="Nunito"/>
                </a:rPr>
                <a:t>workflows</a:t>
              </a:r>
              <a:r>
                <a:rPr lang="en-GB" sz="16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 | pipelines</a:t>
              </a:r>
              <a:endParaRPr sz="16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multiple software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complex bioinformatics </a:t>
              </a:r>
              <a:endParaRPr sz="13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pic>
          <p:nvPicPr>
            <p:cNvPr id="113" name="Google Shape;113;p16"/>
            <p:cNvPicPr preferRelativeResize="0"/>
            <p:nvPr/>
          </p:nvPicPr>
          <p:blipFill>
            <a:blip r:embed="rId5">
              <a:alphaModFix amt="80000"/>
            </a:blip>
            <a:stretch>
              <a:fillRect/>
            </a:stretch>
          </p:blipFill>
          <p:spPr>
            <a:xfrm>
              <a:off x="3102837" y="1650084"/>
              <a:ext cx="818150" cy="74824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grpSp>
        <p:nvGrpSpPr>
          <p:cNvPr id="115" name="Google Shape;115;p16"/>
          <p:cNvGrpSpPr/>
          <p:nvPr/>
        </p:nvGrpSpPr>
        <p:grpSpPr>
          <a:xfrm>
            <a:off x="492675" y="1728675"/>
            <a:ext cx="1905300" cy="2388250"/>
            <a:chOff x="492675" y="1728675"/>
            <a:chExt cx="1905300" cy="2388250"/>
          </a:xfrm>
        </p:grpSpPr>
        <p:sp>
          <p:nvSpPr>
            <p:cNvPr id="116" name="Google Shape;116;p16"/>
            <p:cNvSpPr txBox="1"/>
            <p:nvPr/>
          </p:nvSpPr>
          <p:spPr>
            <a:xfrm>
              <a:off x="492675" y="2789725"/>
              <a:ext cx="1905300" cy="132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chemeClr val="accent1"/>
                  </a:solidFill>
                  <a:latin typeface="Nunito"/>
                  <a:ea typeface="Nunito"/>
                  <a:cs typeface="Nunito"/>
                  <a:sym typeface="Nunito"/>
                </a:rPr>
                <a:t>scale</a:t>
              </a:r>
              <a:endParaRPr sz="16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bigger datasets</a:t>
              </a:r>
              <a:endPara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endParaRPr>
            </a:p>
            <a:p>
              <a:pPr marL="45720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Nunito"/>
                <a:buChar char="-"/>
              </a:pPr>
              <a:r>
                <a:rPr lang="en-GB" sz="1300">
                  <a:solidFill>
                    <a:schemeClr val="dk2"/>
                  </a:solidFill>
                  <a:latin typeface="Nunito"/>
                  <a:ea typeface="Nunito"/>
                  <a:cs typeface="Nunito"/>
                  <a:sym typeface="Nunito"/>
                </a:rPr>
                <a:t>more analysis</a:t>
              </a:r>
              <a:endParaRPr sz="1300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endParaRPr>
            </a:p>
          </p:txBody>
        </p:sp>
        <p:pic>
          <p:nvPicPr>
            <p:cNvPr id="117" name="Google Shape;117;p16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86138" y="1728675"/>
              <a:ext cx="718375" cy="7183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Workflows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23" name="Google Shape;123;p17"/>
          <p:cNvSpPr txBox="1">
            <a:spLocks noGrp="1"/>
          </p:cNvSpPr>
          <p:nvPr>
            <p:ph type="body" idx="1"/>
          </p:nvPr>
        </p:nvSpPr>
        <p:spPr>
          <a:xfrm>
            <a:off x="311700" y="13810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Use to </a:t>
            </a: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connect tasks</a:t>
            </a:r>
            <a:r>
              <a:rPr lang="en-GB">
                <a:latin typeface="Nunito"/>
                <a:ea typeface="Nunito"/>
                <a:cs typeface="Nunito"/>
                <a:sym typeface="Nunito"/>
              </a:rPr>
              <a:t> together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dependency resolution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Benefits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restart / continue / rerun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audit trail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notifications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easy parallelism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input / output checking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4" name="Google Shape;124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pic>
        <p:nvPicPr>
          <p:cNvPr id="125" name="Google Shape;12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1400" y="1560325"/>
            <a:ext cx="4430902" cy="248005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7"/>
          <p:cNvSpPr txBox="1"/>
          <p:nvPr/>
        </p:nvSpPr>
        <p:spPr>
          <a:xfrm>
            <a:off x="4499275" y="4701925"/>
            <a:ext cx="4199100" cy="3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Visualisation of variant-calling workflow from Rabix Composer</a:t>
            </a:r>
            <a:endParaRPr sz="900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Existing specifications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2" name="Google Shape;132;p18"/>
          <p:cNvSpPr txBox="1">
            <a:spLocks noGrp="1"/>
          </p:cNvSpPr>
          <p:nvPr>
            <p:ph type="body" idx="1"/>
          </p:nvPr>
        </p:nvSpPr>
        <p:spPr>
          <a:xfrm>
            <a:off x="398500" y="1412450"/>
            <a:ext cx="4750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Common Workflow Language (CWL) 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YAML specification (key-value pairs)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hard to write, easy to parse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Workflow Description Language (WDL)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custom DSL, easier to write, hard to parse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initially by Broad Institute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-"/>
            </a:pPr>
            <a:r>
              <a:rPr lang="en-GB">
                <a:latin typeface="Nunito"/>
                <a:ea typeface="Nunito"/>
                <a:cs typeface="Nunito"/>
                <a:sym typeface="Nunito"/>
              </a:rPr>
              <a:t>Cromwell execution engine</a:t>
            </a:r>
            <a:br>
              <a:rPr lang="en-GB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unito"/>
              <a:buChar char="-"/>
            </a:pPr>
            <a:r>
              <a:rPr lang="en-GB">
                <a:solidFill>
                  <a:schemeClr val="accent1"/>
                </a:solidFill>
                <a:latin typeface="Nunito"/>
                <a:ea typeface="Nunito"/>
                <a:cs typeface="Nunito"/>
                <a:sym typeface="Nunito"/>
              </a:rPr>
              <a:t>Nextflow, Snakemake, Bpipe, ...more</a:t>
            </a:r>
            <a:endParaRPr>
              <a:solidFill>
                <a:schemeClr val="accen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33" name="Google Shape;13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5125" y="2621901"/>
            <a:ext cx="1915000" cy="74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8"/>
          <p:cNvPicPr preferRelativeResize="0"/>
          <p:nvPr/>
        </p:nvPicPr>
        <p:blipFill rotWithShape="1">
          <a:blip r:embed="rId4">
            <a:alphaModFix/>
          </a:blip>
          <a:srcRect t="3623"/>
          <a:stretch/>
        </p:blipFill>
        <p:spPr>
          <a:xfrm>
            <a:off x="5985125" y="1183850"/>
            <a:ext cx="1815124" cy="115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85125" y="3669600"/>
            <a:ext cx="2250975" cy="451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Motivations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142" name="Google Shape;142;p19"/>
          <p:cNvGrpSpPr/>
          <p:nvPr/>
        </p:nvGrpSpPr>
        <p:grpSpPr>
          <a:xfrm>
            <a:off x="6305151" y="1117762"/>
            <a:ext cx="1790835" cy="2902613"/>
            <a:chOff x="6305151" y="1117762"/>
            <a:chExt cx="1790835" cy="2902613"/>
          </a:xfrm>
        </p:grpSpPr>
        <p:pic>
          <p:nvPicPr>
            <p:cNvPr id="143" name="Google Shape;143;p1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328587" y="1953750"/>
              <a:ext cx="1743946" cy="6770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4" name="Google Shape;144;p1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374750" y="3553100"/>
              <a:ext cx="1586957" cy="467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1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305151" y="2789713"/>
              <a:ext cx="1790835" cy="5294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1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348387" y="1117762"/>
              <a:ext cx="677100" cy="6771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7" name="Google Shape;147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48" name="Google Shape;148;p19"/>
          <p:cNvSpPr txBox="1"/>
          <p:nvPr/>
        </p:nvSpPr>
        <p:spPr>
          <a:xfrm>
            <a:off x="311700" y="3773800"/>
            <a:ext cx="4751100" cy="9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Nunito"/>
              <a:buChar char="-"/>
            </a:pPr>
            <a:r>
              <a:rPr lang="en-GB" sz="1800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Aimed at </a:t>
            </a:r>
            <a:r>
              <a:rPr lang="en-GB" sz="1800">
                <a:solidFill>
                  <a:srgbClr val="AD3192"/>
                </a:solidFill>
                <a:latin typeface="Nunito"/>
                <a:ea typeface="Nunito"/>
                <a:cs typeface="Nunito"/>
                <a:sym typeface="Nunito"/>
              </a:rPr>
              <a:t>researchers</a:t>
            </a:r>
            <a:endParaRPr sz="1800">
              <a:solidFill>
                <a:srgbClr val="AD319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Nunito"/>
              <a:buChar char="-"/>
            </a:pPr>
            <a:r>
              <a:rPr lang="en-GB">
                <a:solidFill>
                  <a:srgbClr val="AD3192"/>
                </a:solidFill>
                <a:latin typeface="Nunito"/>
                <a:ea typeface="Nunito"/>
                <a:cs typeface="Nunito"/>
                <a:sym typeface="Nunito"/>
              </a:rPr>
              <a:t>easy</a:t>
            </a:r>
            <a:r>
              <a:rPr lang="en-GB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 to build and run pipelines</a:t>
            </a:r>
            <a:endParaRPr>
              <a:solidFill>
                <a:srgbClr val="595959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Nunito"/>
              <a:buChar char="-"/>
            </a:pPr>
            <a:r>
              <a:rPr lang="en-GB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minimal configuration</a:t>
            </a:r>
            <a:endParaRPr>
              <a:solidFill>
                <a:srgbClr val="59595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9" name="Google Shape;149;p19"/>
          <p:cNvSpPr txBox="1"/>
          <p:nvPr/>
        </p:nvSpPr>
        <p:spPr>
          <a:xfrm>
            <a:off x="322950" y="1177100"/>
            <a:ext cx="4728600" cy="17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Nunito"/>
              <a:buChar char="-"/>
            </a:pPr>
            <a:r>
              <a:rPr lang="en-GB" sz="1800">
                <a:solidFill>
                  <a:srgbClr val="AD3192"/>
                </a:solidFill>
                <a:latin typeface="Nunito"/>
                <a:ea typeface="Nunito"/>
                <a:cs typeface="Nunito"/>
                <a:sym typeface="Nunito"/>
              </a:rPr>
              <a:t>Portable </a:t>
            </a:r>
            <a:r>
              <a:rPr lang="en-GB" sz="1800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and</a:t>
            </a:r>
            <a:r>
              <a:rPr lang="en-GB" sz="1800">
                <a:solidFill>
                  <a:srgbClr val="AD3192"/>
                </a:solidFill>
                <a:latin typeface="Nunito"/>
                <a:ea typeface="Nunito"/>
                <a:cs typeface="Nunito"/>
                <a:sym typeface="Nunito"/>
              </a:rPr>
              <a:t> publishable </a:t>
            </a:r>
            <a:r>
              <a:rPr lang="en-GB" sz="1800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analysis</a:t>
            </a:r>
            <a:endParaRPr sz="1800">
              <a:solidFill>
                <a:srgbClr val="595959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Nunito"/>
              <a:buChar char="-"/>
            </a:pPr>
            <a:r>
              <a:rPr lang="en-GB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flexible execution environment</a:t>
            </a:r>
            <a:endParaRPr>
              <a:solidFill>
                <a:srgbClr val="595959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Nunito"/>
              <a:buChar char="-"/>
            </a:pPr>
            <a:r>
              <a:rPr lang="en-GB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collaboration with:</a:t>
            </a:r>
            <a:endParaRPr>
              <a:solidFill>
                <a:srgbClr val="595959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137160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Nunito"/>
              <a:buChar char="-"/>
            </a:pPr>
            <a:r>
              <a:rPr lang="en-GB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Peter Mac</a:t>
            </a:r>
            <a:endParaRPr>
              <a:solidFill>
                <a:srgbClr val="595959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137160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Nunito"/>
              <a:buChar char="-"/>
            </a:pPr>
            <a:r>
              <a:rPr lang="en-GB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Melbourne Bioinformatics at UniMelb</a:t>
            </a:r>
            <a:endParaRPr>
              <a:solidFill>
                <a:srgbClr val="595959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137160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Nunito"/>
              <a:buChar char="-"/>
            </a:pPr>
            <a:r>
              <a:rPr lang="en-GB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WEHI</a:t>
            </a:r>
            <a:endParaRPr>
              <a:solidFill>
                <a:srgbClr val="59595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0" name="Google Shape;150;p19"/>
          <p:cNvSpPr txBox="1"/>
          <p:nvPr/>
        </p:nvSpPr>
        <p:spPr>
          <a:xfrm>
            <a:off x="322950" y="2950722"/>
            <a:ext cx="4120200" cy="7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Nunito"/>
              <a:buChar char="-"/>
            </a:pPr>
            <a:r>
              <a:rPr lang="en-GB" sz="1800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Adhering to </a:t>
            </a:r>
            <a:r>
              <a:rPr lang="en-GB" sz="1800">
                <a:solidFill>
                  <a:srgbClr val="AD3192"/>
                </a:solidFill>
                <a:latin typeface="Nunito"/>
                <a:ea typeface="Nunito"/>
                <a:cs typeface="Nunito"/>
                <a:sym typeface="Nunito"/>
              </a:rPr>
              <a:t>standards</a:t>
            </a:r>
            <a:endParaRPr sz="1800">
              <a:solidFill>
                <a:srgbClr val="AD319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Nunito"/>
              <a:buChar char="-"/>
            </a:pPr>
            <a:r>
              <a:rPr lang="en-GB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follow the community</a:t>
            </a:r>
            <a:endParaRPr>
              <a:solidFill>
                <a:srgbClr val="59595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/>
          <p:nvPr/>
        </p:nvSpPr>
        <p:spPr>
          <a:xfrm>
            <a:off x="5528350" y="1803150"/>
            <a:ext cx="1080000" cy="1080000"/>
          </a:xfrm>
          <a:prstGeom prst="ellipse">
            <a:avLst/>
          </a:prstGeom>
          <a:solidFill>
            <a:srgbClr val="FCE5CD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0000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latin typeface="Nunito"/>
                <a:ea typeface="Nunito"/>
                <a:cs typeface="Nunito"/>
                <a:sym typeface="Nunito"/>
              </a:rPr>
              <a:t>Modular</a:t>
            </a:r>
            <a:endParaRPr sz="13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6" name="Google Shape;156;p20"/>
          <p:cNvSpPr/>
          <p:nvPr/>
        </p:nvSpPr>
        <p:spPr>
          <a:xfrm>
            <a:off x="7024700" y="1803150"/>
            <a:ext cx="1080000" cy="1080000"/>
          </a:xfrm>
          <a:prstGeom prst="ellipse">
            <a:avLst/>
          </a:prstGeom>
          <a:solidFill>
            <a:srgbClr val="F4CCCC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0000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latin typeface="Nunito"/>
                <a:ea typeface="Nunito"/>
                <a:cs typeface="Nunito"/>
                <a:sym typeface="Nunito"/>
              </a:rPr>
              <a:t>Extensible</a:t>
            </a:r>
            <a:endParaRPr sz="13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7" name="Google Shape;157;p20"/>
          <p:cNvSpPr/>
          <p:nvPr/>
        </p:nvSpPr>
        <p:spPr>
          <a:xfrm>
            <a:off x="1039300" y="1803150"/>
            <a:ext cx="1080000" cy="1080000"/>
          </a:xfrm>
          <a:prstGeom prst="ellipse">
            <a:avLst/>
          </a:prstGeom>
          <a:solidFill>
            <a:srgbClr val="D9D2E9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0000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latin typeface="Nunito"/>
                <a:ea typeface="Nunito"/>
                <a:cs typeface="Nunito"/>
                <a:sym typeface="Nunito"/>
              </a:rPr>
              <a:t>Easy to use</a:t>
            </a:r>
            <a:endParaRPr sz="13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8" name="Google Shape;158;p20"/>
          <p:cNvSpPr/>
          <p:nvPr/>
        </p:nvSpPr>
        <p:spPr>
          <a:xfrm>
            <a:off x="2535650" y="1803150"/>
            <a:ext cx="1080000" cy="1080000"/>
          </a:xfrm>
          <a:prstGeom prst="ellipse">
            <a:avLst/>
          </a:prstGeom>
          <a:solidFill>
            <a:srgbClr val="D9EAD3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0000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latin typeface="Nunito"/>
                <a:ea typeface="Nunito"/>
                <a:cs typeface="Nunito"/>
                <a:sym typeface="Nunito"/>
              </a:rPr>
              <a:t>Standard</a:t>
            </a:r>
            <a:endParaRPr sz="13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9" name="Google Shape;159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Trebuchet MS"/>
                <a:ea typeface="Trebuchet MS"/>
                <a:cs typeface="Trebuchet MS"/>
                <a:sym typeface="Trebuchet MS"/>
              </a:rPr>
              <a:t>Goals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0" name="Google Shape;160;p20"/>
          <p:cNvSpPr/>
          <p:nvPr/>
        </p:nvSpPr>
        <p:spPr>
          <a:xfrm>
            <a:off x="4032000" y="1803150"/>
            <a:ext cx="1080000" cy="1080000"/>
          </a:xfrm>
          <a:prstGeom prst="ellipse">
            <a:avLst/>
          </a:prstGeom>
          <a:solidFill>
            <a:srgbClr val="C9DAF8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0000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latin typeface="Nunito"/>
                <a:ea typeface="Nunito"/>
                <a:cs typeface="Nunito"/>
                <a:sym typeface="Nunito"/>
              </a:rPr>
              <a:t>Portable</a:t>
            </a:r>
            <a:endParaRPr sz="13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1" name="Google Shape;161;p20"/>
          <p:cNvSpPr txBox="1"/>
          <p:nvPr/>
        </p:nvSpPr>
        <p:spPr>
          <a:xfrm>
            <a:off x="924400" y="3272000"/>
            <a:ext cx="1309800" cy="74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Simple API</a:t>
            </a:r>
            <a:b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Non-technical</a:t>
            </a: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2" name="Google Shape;162;p20"/>
          <p:cNvSpPr txBox="1"/>
          <p:nvPr/>
        </p:nvSpPr>
        <p:spPr>
          <a:xfrm>
            <a:off x="2346950" y="3272000"/>
            <a:ext cx="1457400" cy="74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FAIR principles</a:t>
            </a:r>
            <a:b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lang="en-GB" strike="sngStrike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Redefine</a:t>
            </a:r>
            <a:endParaRPr strike="sngStrike"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3" name="Google Shape;163;p20"/>
          <p:cNvSpPr txBox="1"/>
          <p:nvPr/>
        </p:nvSpPr>
        <p:spPr>
          <a:xfrm>
            <a:off x="4032000" y="3272000"/>
            <a:ext cx="1080000" cy="8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Containers</a:t>
            </a:r>
            <a:b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Docker</a:t>
            </a:r>
            <a:b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Singularity</a:t>
            </a: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4" name="Google Shape;164;p20"/>
          <p:cNvSpPr txBox="1"/>
          <p:nvPr/>
        </p:nvSpPr>
        <p:spPr>
          <a:xfrm>
            <a:off x="5528350" y="3272000"/>
            <a:ext cx="1080000" cy="74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Export</a:t>
            </a:r>
            <a:b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No lock-in</a:t>
            </a: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5" name="Google Shape;165;p20"/>
          <p:cNvSpPr txBox="1"/>
          <p:nvPr/>
        </p:nvSpPr>
        <p:spPr>
          <a:xfrm>
            <a:off x="6909800" y="3272000"/>
            <a:ext cx="1309800" cy="74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999999"/>
                </a:solidFill>
                <a:latin typeface="Nunito"/>
                <a:ea typeface="Nunito"/>
                <a:cs typeface="Nunito"/>
                <a:sym typeface="Nunito"/>
              </a:rPr>
              <a:t>Customisable</a:t>
            </a: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99999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6" name="Google Shape;166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/>
        </p:nvSpPr>
        <p:spPr>
          <a:xfrm>
            <a:off x="1471950" y="1504425"/>
            <a:ext cx="4542600" cy="17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Generate</a:t>
            </a:r>
            <a:endParaRPr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unito"/>
              <a:buChar char="-"/>
            </a:pPr>
            <a:r>
              <a:rPr lang="en-GB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protect against language deterioration</a:t>
            </a:r>
            <a:endParaRPr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"/>
              <a:buChar char="-"/>
            </a:pPr>
            <a:r>
              <a:rPr lang="en-GB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choice of execution engine</a:t>
            </a:r>
            <a:endParaRPr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"/>
              <a:buChar char="-"/>
            </a:pPr>
            <a:r>
              <a:rPr lang="en-GB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rewards of multiple technologies</a:t>
            </a:r>
            <a:endParaRPr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2" name="Google Shape;172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73" name="Google Shape;173;p21"/>
          <p:cNvSpPr txBox="1"/>
          <p:nvPr/>
        </p:nvSpPr>
        <p:spPr>
          <a:xfrm>
            <a:off x="3213775" y="1504425"/>
            <a:ext cx="2885100" cy="6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3000">
                <a:solidFill>
                  <a:srgbClr val="AD3192"/>
                </a:solidFill>
                <a:latin typeface="Nunito"/>
                <a:ea typeface="Nunito"/>
                <a:cs typeface="Nunito"/>
                <a:sym typeface="Nunito"/>
              </a:rPr>
              <a:t>CWL</a:t>
            </a:r>
            <a:r>
              <a:rPr lang="en-GB" sz="3000">
                <a:solidFill>
                  <a:srgbClr val="595959"/>
                </a:solidFill>
                <a:latin typeface="Nunito"/>
                <a:ea typeface="Nunito"/>
                <a:cs typeface="Nunito"/>
                <a:sym typeface="Nunito"/>
              </a:rPr>
              <a:t>        </a:t>
            </a:r>
            <a:r>
              <a:rPr lang="en-GB" sz="3000">
                <a:solidFill>
                  <a:srgbClr val="AD3192"/>
                </a:solidFill>
                <a:latin typeface="Nunito"/>
                <a:ea typeface="Nunito"/>
                <a:cs typeface="Nunito"/>
                <a:sym typeface="Nunito"/>
              </a:rPr>
              <a:t>WDL</a:t>
            </a:r>
            <a:endParaRPr sz="3000"/>
          </a:p>
        </p:txBody>
      </p:sp>
      <p:sp>
        <p:nvSpPr>
          <p:cNvPr id="174" name="Google Shape;174;p21"/>
          <p:cNvSpPr txBox="1"/>
          <p:nvPr/>
        </p:nvSpPr>
        <p:spPr>
          <a:xfrm>
            <a:off x="4281300" y="1504425"/>
            <a:ext cx="581400" cy="5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or</a:t>
            </a:r>
            <a:endParaRPr/>
          </a:p>
        </p:txBody>
      </p:sp>
      <p:sp>
        <p:nvSpPr>
          <p:cNvPr id="175" name="Google Shape;175;p21"/>
          <p:cNvSpPr txBox="1"/>
          <p:nvPr/>
        </p:nvSpPr>
        <p:spPr>
          <a:xfrm>
            <a:off x="4170625" y="1504425"/>
            <a:ext cx="877500" cy="5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3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and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4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AD3192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925</Words>
  <Application>Microsoft Macintosh PowerPoint</Application>
  <PresentationFormat>On-screen Show (16:9)</PresentationFormat>
  <Paragraphs>418</Paragraphs>
  <Slides>27</Slides>
  <Notes>27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Nunito</vt:lpstr>
      <vt:lpstr>Roboto Mono Light</vt:lpstr>
      <vt:lpstr>Nunito Light</vt:lpstr>
      <vt:lpstr>Roboto Mono Medium</vt:lpstr>
      <vt:lpstr>Trebuchet MS</vt:lpstr>
      <vt:lpstr>Roboto Mono</vt:lpstr>
      <vt:lpstr>Simple Light</vt:lpstr>
      <vt:lpstr>Janis</vt:lpstr>
      <vt:lpstr>Bioinformatics process</vt:lpstr>
      <vt:lpstr>Bioinformatics process</vt:lpstr>
      <vt:lpstr>Secondary analysis</vt:lpstr>
      <vt:lpstr>Workflows</vt:lpstr>
      <vt:lpstr>Existing specifications</vt:lpstr>
      <vt:lpstr>Motivations</vt:lpstr>
      <vt:lpstr>Goals</vt:lpstr>
      <vt:lpstr>PowerPoint Presentation</vt:lpstr>
      <vt:lpstr>PowerPoint Presentation</vt:lpstr>
      <vt:lpstr>Syntax  command tool</vt:lpstr>
      <vt:lpstr>Syntax  workflow</vt:lpstr>
      <vt:lpstr>Functionality</vt:lpstr>
      <vt:lpstr>CWL execution</vt:lpstr>
      <vt:lpstr>WDL execution</vt:lpstr>
      <vt:lpstr>Future specifications</vt:lpstr>
      <vt:lpstr>Janis</vt:lpstr>
      <vt:lpstr>Janis assistant</vt:lpstr>
      <vt:lpstr>PowerPoint Presentation</vt:lpstr>
      <vt:lpstr>Examples</vt:lpstr>
      <vt:lpstr>Exemplar pipelines</vt:lpstr>
      <vt:lpstr>Testing</vt:lpstr>
      <vt:lpstr>Private registries</vt:lpstr>
      <vt:lpstr>Get going!</vt:lpstr>
      <vt:lpstr>Future Work</vt:lpstr>
      <vt:lpstr>Summary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Janis</dc:title>
  <cp:lastModifiedBy>Franklin Michael</cp:lastModifiedBy>
  <cp:revision>1</cp:revision>
  <dcterms:modified xsi:type="dcterms:W3CDTF">2019-12-09T13:28:19Z</dcterms:modified>
</cp:coreProperties>
</file>